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03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BCD7F1-607C-40BE-B8A5-6029DEAFDF9B}">
  <a:tblStyle styleId="{AABCD7F1-607C-40BE-B8A5-6029DEAFDF9B}" styleName="Table_0">
    <a:wholeTbl>
      <a:tcTxStyle b="off" i="off">
        <a:font>
          <a:latin typeface="微软雅黑"/>
          <a:ea typeface="微软雅黑"/>
          <a:cs typeface="微软雅黑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EFA"/>
          </a:solidFill>
        </a:fill>
      </a:tcStyle>
    </a:wholeTbl>
    <a:band1H>
      <a:tcTxStyle/>
      <a:tcStyle>
        <a:tcBdr/>
        <a:fill>
          <a:solidFill>
            <a:srgbClr val="D1DC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DCF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微软雅黑"/>
          <a:ea typeface="微软雅黑"/>
          <a:cs typeface="微软雅黑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微软雅黑"/>
          <a:ea typeface="微软雅黑"/>
          <a:cs typeface="微软雅黑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微软雅黑"/>
          <a:ea typeface="微软雅黑"/>
          <a:cs typeface="微软雅黑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微软雅黑"/>
          <a:ea typeface="微软雅黑"/>
          <a:cs typeface="微软雅黑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682" y="72"/>
      </p:cViewPr>
      <p:guideLst>
        <p:guide orient="horz" pos="210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787f7c779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12787f7c77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787f7c779_0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12787f7c779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798fcd932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12798fcd93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6baefcb85_2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126baefcb85_2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6baefcb85_2_2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126baefcb85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6baefcb85_2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126baefcb85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6baefcb85_2_2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6baefcb85_2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6baefcb85_2_3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126baefcb85_2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6baefcb85_2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126baefcb85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6d46d93b0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126d46d93b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6baefcb85_2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26baefcb85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6baefcb85_2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126baefcb85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6baefcb85_2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126baefcb85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6baefcb85_2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126baefcb85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26baefcb85_2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126baefcb85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26baefcb85_2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126baefcb85_2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26baefcb85_2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126baefcb85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26baefcb85_2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g126baefcb85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26baefcb85_2_3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126baefcb85_2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26baefcb85_2_3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g126baefcb85_2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26d46d93b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26d46d93b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759864b46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2759864b4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26baefcb85_2_3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g126baefcb85_2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26baefcb85_2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" name="Google Shape;647;g126baefcb85_2_3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26d46d93b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26d46d93b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26baefcb85_2_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126baefcb85_2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787f7c77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12787f7c7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787f7c779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12787f7c77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787f7c779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12787f7c77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787f7c779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2787f7c77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787f7c779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12787f7c77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787f7c77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12787f7c77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98800" y="914400"/>
            <a:ext cx="9799200" cy="2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  <a:defRPr sz="6000" b="1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98800" y="3560400"/>
            <a:ext cx="97992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sz="2400" u="none" strike="noStrike" cap="none"/>
            </a:lvl1pPr>
            <a:lvl2pPr lvl="1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 rot="5400000">
            <a:off x="8242200" y="2907000"/>
            <a:ext cx="5029200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 rot="5400000">
            <a:off x="2984400" y="-1155600"/>
            <a:ext cx="5029200" cy="9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800" tIns="46800" rIns="46800" bIns="46800" anchor="t" anchorCtr="0">
            <a:normAutofit/>
          </a:bodyPr>
          <a:lstStyle>
            <a:lvl1pPr marL="4572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 u="none" strike="noStrike" cap="none"/>
            </a:lvl1pPr>
            <a:lvl2pPr marL="914400" lvl="1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u="none" strike="noStrike" cap="none"/>
            </a:lvl2pPr>
            <a:lvl3pPr marL="137160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u="none" strike="noStrike" cap="none"/>
            </a:lvl3pPr>
            <a:lvl4pPr marL="1828800" lvl="3" indent="-3175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strike="noStrike" cap="none"/>
            </a:lvl4pPr>
            <a:lvl5pPr marL="2286000" lvl="4" indent="-3175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strike="noStrike" cap="none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">
  <p:cSld name="内容">
    <p:bg>
      <p:bgPr>
        <a:solidFill>
          <a:srgbClr val="FFFF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608400" y="774000"/>
            <a:ext cx="10972800" cy="54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>
            <a:lvl1pPr marL="4572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 u="none" strike="noStrike" cap="none"/>
            </a:lvl1pPr>
            <a:lvl2pPr marL="914400" lvl="1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u="none" strike="noStrike" cap="none"/>
            </a:lvl2pPr>
            <a:lvl3pPr marL="137160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u="none" strike="noStrike" cap="none"/>
            </a:lvl3pPr>
            <a:lvl4pPr marL="1828800" lvl="3" indent="-3175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strike="noStrike" cap="none"/>
            </a:lvl4pPr>
            <a:lvl5pPr marL="2286000" lvl="4" indent="-3175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strike="noStrike" cap="none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末尾幻灯片">
  <p:cSld name="末尾幻灯片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198800" y="2484000"/>
            <a:ext cx="97992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  <a:defRPr sz="60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1198800" y="3560400"/>
            <a:ext cx="9799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1198800" y="914400"/>
            <a:ext cx="9799200" cy="2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  <a:defRPr sz="6000" b="1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1198800" y="3560400"/>
            <a:ext cx="97992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sz="2400" u="none" strike="noStrike" cap="none"/>
            </a:lvl1pPr>
            <a:lvl2pPr lvl="1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>
            <a:lvl1pPr marL="457200" marR="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1990800" y="3848400"/>
            <a:ext cx="77688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  <a:defRPr sz="4400" b="1" i="0" u="none" strike="noStrike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1990800" y="4615200"/>
            <a:ext cx="77688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608400" y="1501200"/>
            <a:ext cx="5176800" cy="47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>
            <a:lvl1pPr marL="457200" marR="0" lvl="0" indent="-330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2"/>
          </p:nvPr>
        </p:nvSpPr>
        <p:spPr>
          <a:xfrm>
            <a:off x="6411600" y="1501200"/>
            <a:ext cx="5176800" cy="47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>
            <a:lvl1pPr marL="457200" lvl="0" indent="-330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608400" y="1429200"/>
            <a:ext cx="53424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38100" rIns="76200" bIns="381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2"/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0" rIns="82550" bIns="0" anchor="t" anchorCtr="0">
            <a:normAutofit/>
          </a:bodyPr>
          <a:lstStyle>
            <a:lvl1pPr marL="457200" marR="0" lvl="0" indent="-330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3"/>
          </p:nvPr>
        </p:nvSpPr>
        <p:spPr>
          <a:xfrm>
            <a:off x="6235750" y="1421729"/>
            <a:ext cx="53424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38100" rIns="76200" bIns="381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4"/>
          </p:nvPr>
        </p:nvSpPr>
        <p:spPr>
          <a:xfrm>
            <a:off x="6235750" y="1854000"/>
            <a:ext cx="5342400" cy="4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0" rIns="82550" bIns="0" anchor="t" anchorCtr="0">
            <a:normAutofit/>
          </a:bodyPr>
          <a:lstStyle>
            <a:lvl1pPr marL="457200" marR="0" lvl="0" indent="-330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比较">
  <p:cSld name="1_比较">
    <p:bg>
      <p:bgPr>
        <a:solidFill>
          <a:srgbClr val="FFFF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608400" y="1429200"/>
            <a:ext cx="53424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38100" rIns="76200" bIns="381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2"/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0" rIns="82550" bIns="0" anchor="t" anchorCtr="0">
            <a:normAutofit/>
          </a:bodyPr>
          <a:lstStyle>
            <a:lvl1pPr marL="457200" marR="0" lvl="0" indent="-330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3"/>
          </p:nvPr>
        </p:nvSpPr>
        <p:spPr>
          <a:xfrm>
            <a:off x="6235750" y="1421729"/>
            <a:ext cx="53424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38100" rIns="76200" bIns="381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4"/>
          </p:nvPr>
        </p:nvSpPr>
        <p:spPr>
          <a:xfrm>
            <a:off x="6235750" y="1854000"/>
            <a:ext cx="5342400" cy="4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0" rIns="82550" bIns="0" anchor="t" anchorCtr="0">
            <a:normAutofit/>
          </a:bodyPr>
          <a:lstStyle>
            <a:lvl1pPr marL="457200" marR="0" lvl="0" indent="-330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1007605" y="6739570"/>
            <a:ext cx="1800200" cy="11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Microsoft Yahei"/>
              <a:buNone/>
            </a:pPr>
            <a:r>
              <a:rPr lang="zh-CN" sz="100" b="0" i="0" u="sng" strike="noStrike" cap="none">
                <a:solidFill>
                  <a:schemeClr val="hlink"/>
                </a:solidFill>
                <a:latin typeface="Microsoft Yahei"/>
                <a:ea typeface="Microsoft Yahei"/>
                <a:cs typeface="Microsoft Yahei"/>
                <a:sym typeface="Microsoft Yahei"/>
                <a:hlinkClick r:id="rId2"/>
              </a:rPr>
              <a:t>PPT模板</a:t>
            </a:r>
            <a:r>
              <a:rPr lang="zh-CN" sz="1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http://www.1ppt.com/moban/ </a:t>
            </a:r>
            <a:endParaRPr sz="1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bg>
      <p:bgPr>
        <a:solidFill>
          <a:srgbClr val="FFFF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>
            <a:lvl1pPr marL="457200" marR="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>
  <p:cSld name="图片与标题">
    <p:bg>
      <p:bgPr>
        <a:solidFill>
          <a:srgbClr val="FFFFFF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>
            <a:spLocks noGrp="1"/>
          </p:cNvSpPr>
          <p:nvPr>
            <p:ph type="pic" idx="2"/>
          </p:nvPr>
        </p:nvSpPr>
        <p:spPr>
          <a:xfrm>
            <a:off x="608400" y="1555200"/>
            <a:ext cx="5233077" cy="46080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6350400" y="1555200"/>
            <a:ext cx="5227200" cy="4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>
            <a:lvl1pPr marL="457200" marR="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●"/>
              <a:defRPr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50" tIns="46975" rIns="90150" bIns="469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 rot="5400000">
            <a:off x="8242200" y="2907000"/>
            <a:ext cx="5029200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body" idx="1"/>
          </p:nvPr>
        </p:nvSpPr>
        <p:spPr>
          <a:xfrm rot="5400000">
            <a:off x="2984400" y="-1155600"/>
            <a:ext cx="5029200" cy="9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800" tIns="46800" rIns="46800" bIns="46800" anchor="t" anchorCtr="0">
            <a:normAutofit/>
          </a:bodyPr>
          <a:lstStyle>
            <a:lvl1pPr marL="4572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 u="none" strike="noStrike" cap="none"/>
            </a:lvl1pPr>
            <a:lvl2pPr marL="914400" lvl="1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u="none" strike="noStrike" cap="none"/>
            </a:lvl2pPr>
            <a:lvl3pPr marL="137160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u="none" strike="noStrike" cap="none"/>
            </a:lvl3pPr>
            <a:lvl4pPr marL="1828800" lvl="3" indent="-3175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strike="noStrike" cap="none"/>
            </a:lvl4pPr>
            <a:lvl5pPr marL="2286000" lvl="4" indent="-3175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strike="noStrike" cap="none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">
  <p:cSld name="内容"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1"/>
          </p:nvPr>
        </p:nvSpPr>
        <p:spPr>
          <a:xfrm>
            <a:off x="608400" y="774000"/>
            <a:ext cx="10972800" cy="54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>
            <a:lvl1pPr marL="4572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 u="none" strike="noStrike" cap="none"/>
            </a:lvl1pPr>
            <a:lvl2pPr marL="914400" lvl="1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u="none" strike="noStrike" cap="none"/>
            </a:lvl2pPr>
            <a:lvl3pPr marL="137160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u="none" strike="noStrike" cap="none"/>
            </a:lvl3pPr>
            <a:lvl4pPr marL="1828800" lvl="3" indent="-3175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strike="noStrike" cap="none"/>
            </a:lvl4pPr>
            <a:lvl5pPr marL="2286000" lvl="4" indent="-3175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strike="noStrike" cap="none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末尾幻灯片">
  <p:cSld name="末尾幻灯片">
    <p:bg>
      <p:bgPr>
        <a:solidFill>
          <a:srgbClr val="FFFFFF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1198800" y="2484000"/>
            <a:ext cx="97992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  <a:defRPr sz="60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body" idx="1"/>
          </p:nvPr>
        </p:nvSpPr>
        <p:spPr>
          <a:xfrm>
            <a:off x="1198800" y="3560400"/>
            <a:ext cx="9799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990800" y="3848400"/>
            <a:ext cx="77688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  <a:defRPr sz="4400" b="1" i="0" u="none" strike="noStrike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990800" y="4615200"/>
            <a:ext cx="77688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608400" y="1501200"/>
            <a:ext cx="5176800" cy="47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>
            <a:lvl1pPr marL="457200" marR="0" lvl="0" indent="-330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411600" y="1501200"/>
            <a:ext cx="5176800" cy="47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>
            <a:lvl1pPr marL="457200" lvl="0" indent="-330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bg>
      <p:bgPr>
        <a:solidFill>
          <a:srgbClr val="FFFFF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08400" y="1429200"/>
            <a:ext cx="53424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38100" rIns="76200" bIns="381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0" rIns="82550" bIns="0" anchor="t" anchorCtr="0">
            <a:normAutofit/>
          </a:bodyPr>
          <a:lstStyle>
            <a:lvl1pPr marL="457200" marR="0" lvl="0" indent="-330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235750" y="1421729"/>
            <a:ext cx="53424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38100" rIns="76200" bIns="381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235750" y="1854000"/>
            <a:ext cx="5342400" cy="4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0" rIns="82550" bIns="0" anchor="t" anchorCtr="0">
            <a:normAutofit/>
          </a:bodyPr>
          <a:lstStyle>
            <a:lvl1pPr marL="457200" marR="0" lvl="0" indent="-330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比较">
  <p:cSld name="1_比较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608400" y="1429200"/>
            <a:ext cx="53424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38100" rIns="76200" bIns="381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0" rIns="82550" bIns="0" anchor="t" anchorCtr="0">
            <a:normAutofit/>
          </a:bodyPr>
          <a:lstStyle>
            <a:lvl1pPr marL="457200" marR="0" lvl="0" indent="-330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235750" y="1421729"/>
            <a:ext cx="53424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38100" rIns="76200" bIns="381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235750" y="1854000"/>
            <a:ext cx="5342400" cy="4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0" rIns="82550" bIns="0" anchor="t" anchorCtr="0">
            <a:normAutofit/>
          </a:bodyPr>
          <a:lstStyle>
            <a:lvl1pPr marL="457200" marR="0" lvl="0" indent="-330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4" name="Google Shape;54;p7"/>
          <p:cNvSpPr txBox="1"/>
          <p:nvPr/>
        </p:nvSpPr>
        <p:spPr>
          <a:xfrm>
            <a:off x="1007605" y="6739570"/>
            <a:ext cx="1800200" cy="11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Microsoft Yahei"/>
              <a:buNone/>
            </a:pPr>
            <a:r>
              <a:rPr lang="zh-CN" sz="100" b="0" i="0" u="sng" strike="noStrike" cap="none">
                <a:solidFill>
                  <a:schemeClr val="hlink"/>
                </a:solidFill>
                <a:latin typeface="Microsoft Yahei"/>
                <a:ea typeface="Microsoft Yahei"/>
                <a:cs typeface="Microsoft Yahei"/>
                <a:sym typeface="Microsoft Yahei"/>
                <a:hlinkClick r:id="rId2"/>
              </a:rPr>
              <a:t>PPT模板</a:t>
            </a:r>
            <a:r>
              <a:rPr lang="zh-CN" sz="1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http://www.1ppt.com/moban/ </a:t>
            </a:r>
            <a:endParaRPr sz="1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>
  <p:cSld name="图片与标题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>
            <a:spLocks noGrp="1"/>
          </p:cNvSpPr>
          <p:nvPr>
            <p:ph type="pic" idx="2"/>
          </p:nvPr>
        </p:nvSpPr>
        <p:spPr>
          <a:xfrm>
            <a:off x="608400" y="1555200"/>
            <a:ext cx="5233077" cy="46080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6350400" y="1555200"/>
            <a:ext cx="5227200" cy="4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>
            <a:lvl1pPr marL="457200" marR="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●"/>
              <a:defRPr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50" tIns="46975" rIns="90150" bIns="469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50" tIns="46975" rIns="90150" bIns="4697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50" tIns="46975" rIns="90150" bIns="4697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dt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mc:AlternateContent xmlns:mc="http://schemas.openxmlformats.org/markup-compatibility/2006" xmlns:p14="http://schemas.microsoft.com/office/powerpoint/2010/main">
    <mc:Choice Requires="p14">
      <p:transition spd="slow" p14:dur="10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aifmohammad.com/WebPages/NRC-Emotion-Lexicon.ht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nlp-getting-started/dat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7"/>
          <p:cNvGrpSpPr/>
          <p:nvPr/>
        </p:nvGrpSpPr>
        <p:grpSpPr>
          <a:xfrm>
            <a:off x="-19050" y="-58420"/>
            <a:ext cx="12230735" cy="6924675"/>
            <a:chOff x="-31" y="-92"/>
            <a:chExt cx="19261" cy="10905"/>
          </a:xfrm>
        </p:grpSpPr>
        <p:pic>
          <p:nvPicPr>
            <p:cNvPr id="176" name="Google Shape;176;p27" descr="5cb422cda1df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4201" y="-4200"/>
              <a:ext cx="10799" cy="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7"/>
            <p:cNvSpPr/>
            <p:nvPr/>
          </p:nvSpPr>
          <p:spPr>
            <a:xfrm>
              <a:off x="-31" y="-92"/>
              <a:ext cx="19261" cy="10905"/>
            </a:xfrm>
            <a:prstGeom prst="rect">
              <a:avLst/>
            </a:prstGeom>
            <a:solidFill>
              <a:srgbClr val="0C0C0C">
                <a:alpha val="4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78" name="Google Shape;178;p27"/>
          <p:cNvSpPr/>
          <p:nvPr/>
        </p:nvSpPr>
        <p:spPr>
          <a:xfrm>
            <a:off x="-3286760" y="-350520"/>
            <a:ext cx="8338820" cy="8199120"/>
          </a:xfrm>
          <a:prstGeom prst="ellipse">
            <a:avLst/>
          </a:prstGeom>
          <a:solidFill>
            <a:srgbClr val="3F3F3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10200640" y="1356995"/>
            <a:ext cx="4130040" cy="409384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9690735" y="787400"/>
            <a:ext cx="5149215" cy="5103495"/>
          </a:xfrm>
          <a:prstGeom prst="ellipse">
            <a:avLst/>
          </a:prstGeom>
          <a:noFill/>
          <a:ln w="19050" cap="flat" cmpd="sng">
            <a:solidFill>
              <a:schemeClr val="lt1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1600667" y="1600452"/>
            <a:ext cx="5541645" cy="101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D"/>
              </a:buClr>
              <a:buSzPts val="6000"/>
              <a:buFont typeface="Microsoft Yahei"/>
              <a:buNone/>
            </a:pPr>
            <a:r>
              <a:rPr lang="zh-CN" sz="6000" b="1" i="1" u="none" strike="noStrike" cap="none">
                <a:solidFill>
                  <a:srgbClr val="F6F9FD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Final Project</a:t>
            </a:r>
            <a:endParaRPr sz="6000" b="1" i="1" u="none" strike="noStrike" cap="none">
              <a:solidFill>
                <a:srgbClr val="F6F9FD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1600835" y="2560320"/>
            <a:ext cx="7908290" cy="1106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Microsoft Yahei"/>
              <a:buNone/>
            </a:pPr>
            <a:r>
              <a:rPr lang="zh-CN" sz="6600" b="0" i="1" u="none" strike="noStrike" cap="none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 Tweets</a:t>
            </a:r>
            <a:endParaRPr sz="6600" b="0" i="1" u="none" strike="noStrike" cap="none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1743115" y="4772827"/>
            <a:ext cx="2373728" cy="32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lang="zh-CN" sz="1500" b="0" i="0" u="none" strike="noStrike" cap="non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Feiyu Zhang</a:t>
            </a:r>
            <a:endParaRPr sz="1500" b="0" i="0" u="none" strike="noStrike" cap="non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4116705" y="4771390"/>
            <a:ext cx="2989580" cy="32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lang="zh-CN" sz="1500" b="0" i="0" u="none" strike="noStrike" cap="non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fz114@scarletmail.rutgers.edu</a:t>
            </a:r>
            <a:endParaRPr sz="1500" b="0" i="0" u="none" strike="noStrike" cap="non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85" name="Google Shape;185;p27"/>
          <p:cNvCxnSpPr/>
          <p:nvPr/>
        </p:nvCxnSpPr>
        <p:spPr>
          <a:xfrm>
            <a:off x="1816882" y="4431519"/>
            <a:ext cx="4172505" cy="0"/>
          </a:xfrm>
          <a:prstGeom prst="straightConnector1">
            <a:avLst/>
          </a:prstGeom>
          <a:noFill/>
          <a:ln w="25400" cap="flat" cmpd="sng">
            <a:solidFill>
              <a:srgbClr val="D8B98D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86" name="Google Shape;186;p27"/>
          <p:cNvGrpSpPr/>
          <p:nvPr/>
        </p:nvGrpSpPr>
        <p:grpSpPr>
          <a:xfrm rot="-5400000">
            <a:off x="2061845" y="5227320"/>
            <a:ext cx="325120" cy="767715"/>
            <a:chOff x="396" y="921"/>
            <a:chExt cx="308" cy="760"/>
          </a:xfrm>
        </p:grpSpPr>
        <p:cxnSp>
          <p:nvCxnSpPr>
            <p:cNvPr id="187" name="Google Shape;187;p27"/>
            <p:cNvCxnSpPr/>
            <p:nvPr/>
          </p:nvCxnSpPr>
          <p:spPr>
            <a:xfrm>
              <a:off x="396" y="921"/>
              <a:ext cx="0" cy="760"/>
            </a:xfrm>
            <a:prstGeom prst="straightConnector1">
              <a:avLst/>
            </a:prstGeom>
            <a:noFill/>
            <a:ln w="22225" cap="flat" cmpd="sng">
              <a:solidFill>
                <a:srgbClr val="D8B98D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" name="Google Shape;188;p27"/>
            <p:cNvCxnSpPr/>
            <p:nvPr/>
          </p:nvCxnSpPr>
          <p:spPr>
            <a:xfrm>
              <a:off x="550" y="921"/>
              <a:ext cx="0" cy="426"/>
            </a:xfrm>
            <a:prstGeom prst="straightConnector1">
              <a:avLst/>
            </a:prstGeom>
            <a:noFill/>
            <a:ln w="22225" cap="flat" cmpd="sng">
              <a:solidFill>
                <a:srgbClr val="D8B98D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" name="Google Shape;189;p27"/>
            <p:cNvCxnSpPr/>
            <p:nvPr/>
          </p:nvCxnSpPr>
          <p:spPr>
            <a:xfrm>
              <a:off x="704" y="921"/>
              <a:ext cx="0" cy="426"/>
            </a:xfrm>
            <a:prstGeom prst="straightConnector1">
              <a:avLst/>
            </a:prstGeom>
            <a:noFill/>
            <a:ln w="22225" cap="flat" cmpd="sng">
              <a:solidFill>
                <a:srgbClr val="D8B98D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0" name="Google Shape;190;p27"/>
          <p:cNvSpPr/>
          <p:nvPr/>
        </p:nvSpPr>
        <p:spPr>
          <a:xfrm>
            <a:off x="9041765" y="1050290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1" name="Google Shape;191;p27"/>
          <p:cNvSpPr/>
          <p:nvPr/>
        </p:nvSpPr>
        <p:spPr>
          <a:xfrm>
            <a:off x="7106920" y="4431665"/>
            <a:ext cx="1198880" cy="117983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588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1743115" y="5094772"/>
            <a:ext cx="237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lang="zh-CN" sz="1500" b="0" i="0" u="none" strike="noStrike" cap="non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Junyi L</a:t>
            </a:r>
            <a:r>
              <a:rPr lang="zh-CN" sz="1500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</a:t>
            </a:r>
            <a:endParaRPr sz="1500" b="0" i="0" u="none" strike="noStrike" cap="non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1743115" y="5449102"/>
            <a:ext cx="2373728" cy="32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lang="zh-CN" sz="1500" b="0" i="0" u="none" strike="noStrike" cap="non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Ziyu Zhou</a:t>
            </a:r>
            <a:endParaRPr sz="1500" b="0" i="0" u="none" strike="noStrike" cap="non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4116705" y="5093335"/>
            <a:ext cx="3025140" cy="32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lang="zh-CN" sz="1500" b="0" i="0" u="none" strike="noStrike" cap="non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jl2707@scarletmail.rutgers.edu</a:t>
            </a:r>
            <a:endParaRPr sz="1500" b="0" i="0" u="none" strike="noStrike" cap="non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4116705" y="5416550"/>
            <a:ext cx="2989580" cy="32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lang="zh-CN" sz="1500" b="0" i="0" u="none" strike="noStrike" cap="non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zz544@scarletmail.rutgers.edu</a:t>
            </a:r>
            <a:endParaRPr sz="1500" b="0" i="0" u="none" strike="noStrike" cap="non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/>
          <p:nvPr/>
        </p:nvSpPr>
        <p:spPr>
          <a:xfrm>
            <a:off x="431800" y="205105"/>
            <a:ext cx="648900" cy="638100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6" name="Google Shape;306;p36"/>
          <p:cNvSpPr/>
          <p:nvPr/>
        </p:nvSpPr>
        <p:spPr>
          <a:xfrm>
            <a:off x="777875" y="205105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7" name="Google Shape;307;p36"/>
          <p:cNvSpPr/>
          <p:nvPr/>
        </p:nvSpPr>
        <p:spPr>
          <a:xfrm>
            <a:off x="1080775" y="324475"/>
            <a:ext cx="42855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Pre-processing and Model Tuning 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8" name="Google Shape;308;p36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10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09" name="Google Shape;309;p36"/>
          <p:cNvGrpSpPr/>
          <p:nvPr/>
        </p:nvGrpSpPr>
        <p:grpSpPr>
          <a:xfrm>
            <a:off x="320675" y="1540175"/>
            <a:ext cx="2885601" cy="3926737"/>
            <a:chOff x="3704863" y="1545813"/>
            <a:chExt cx="2885601" cy="3096551"/>
          </a:xfrm>
        </p:grpSpPr>
        <p:sp>
          <p:nvSpPr>
            <p:cNvPr id="310" name="Google Shape;310;p36"/>
            <p:cNvSpPr txBox="1"/>
            <p:nvPr/>
          </p:nvSpPr>
          <p:spPr>
            <a:xfrm>
              <a:off x="4272064" y="2433164"/>
              <a:ext cx="2318400" cy="22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3020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Microsoft Yahei"/>
                <a:buChar char="●"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Split words in each text, clean unnecessary message, and anti-join with the stop word </a:t>
              </a:r>
              <a:endParaRPr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457200" marR="0" lvl="0" indent="-33020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Microsoft Yahei"/>
                <a:buChar char="●"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convert tokens to DTM with </a:t>
              </a:r>
              <a:r>
                <a:rPr lang="zh-CN" sz="1600">
                  <a:solidFill>
                    <a:srgbClr val="262626"/>
                  </a:solidFill>
                  <a:highlight>
                    <a:srgbClr val="D9D9D9"/>
                  </a:highlight>
                  <a:latin typeface="Microsoft Yahei"/>
                  <a:ea typeface="Microsoft Yahei"/>
                  <a:cs typeface="Microsoft Yahei"/>
                  <a:sym typeface="Microsoft Yahei"/>
                </a:rPr>
                <a:t>textmineR </a:t>
              </a:r>
              <a:endParaRPr sz="1600">
                <a:solidFill>
                  <a:srgbClr val="262626"/>
                </a:solidFill>
                <a:highlight>
                  <a:srgbClr val="D9D9D9"/>
                </a:highlight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1" name="Google Shape;311;p36"/>
            <p:cNvSpPr/>
            <p:nvPr/>
          </p:nvSpPr>
          <p:spPr>
            <a:xfrm rot="10800000">
              <a:off x="4461065" y="1573605"/>
              <a:ext cx="1940397" cy="745405"/>
            </a:xfrm>
            <a:custGeom>
              <a:avLst/>
              <a:gdLst/>
              <a:ahLst/>
              <a:cxnLst/>
              <a:rect l="l" t="t" r="r" b="b"/>
              <a:pathLst>
                <a:path w="1453481" h="482463" extrusionOk="0">
                  <a:moveTo>
                    <a:pt x="1383981" y="482463"/>
                  </a:moveTo>
                  <a:lnTo>
                    <a:pt x="69499" y="482463"/>
                  </a:lnTo>
                  <a:cubicBezTo>
                    <a:pt x="50308" y="482463"/>
                    <a:pt x="32933" y="474684"/>
                    <a:pt x="20356" y="462107"/>
                  </a:cubicBezTo>
                  <a:lnTo>
                    <a:pt x="1666" y="416986"/>
                  </a:lnTo>
                  <a:lnTo>
                    <a:pt x="1" y="416986"/>
                  </a:lnTo>
                  <a:lnTo>
                    <a:pt x="1" y="412967"/>
                  </a:lnTo>
                  <a:lnTo>
                    <a:pt x="0" y="412964"/>
                  </a:lnTo>
                  <a:lnTo>
                    <a:pt x="0" y="65477"/>
                  </a:lnTo>
                  <a:lnTo>
                    <a:pt x="1667" y="65477"/>
                  </a:lnTo>
                  <a:lnTo>
                    <a:pt x="20357" y="20356"/>
                  </a:lnTo>
                  <a:cubicBezTo>
                    <a:pt x="32934" y="7779"/>
                    <a:pt x="50309" y="0"/>
                    <a:pt x="69500" y="0"/>
                  </a:cubicBezTo>
                  <a:lnTo>
                    <a:pt x="1383982" y="0"/>
                  </a:lnTo>
                  <a:cubicBezTo>
                    <a:pt x="1403174" y="0"/>
                    <a:pt x="1420548" y="7779"/>
                    <a:pt x="1433125" y="20356"/>
                  </a:cubicBezTo>
                  <a:lnTo>
                    <a:pt x="1451815" y="65477"/>
                  </a:lnTo>
                  <a:lnTo>
                    <a:pt x="1453480" y="65477"/>
                  </a:lnTo>
                  <a:lnTo>
                    <a:pt x="1453480" y="69497"/>
                  </a:lnTo>
                  <a:lnTo>
                    <a:pt x="1453481" y="69499"/>
                  </a:lnTo>
                  <a:lnTo>
                    <a:pt x="1453481" y="416986"/>
                  </a:lnTo>
                  <a:lnTo>
                    <a:pt x="1451814" y="416986"/>
                  </a:lnTo>
                  <a:lnTo>
                    <a:pt x="1433124" y="462107"/>
                  </a:lnTo>
                  <a:cubicBezTo>
                    <a:pt x="1420547" y="474684"/>
                    <a:pt x="1403173" y="482463"/>
                    <a:pt x="1383981" y="482463"/>
                  </a:cubicBezTo>
                  <a:close/>
                </a:path>
              </a:pathLst>
            </a:custGeom>
            <a:gradFill>
              <a:gsLst>
                <a:gs pos="0">
                  <a:srgbClr val="DBA97F"/>
                </a:gs>
                <a:gs pos="100000">
                  <a:srgbClr val="CFAF8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2" name="Google Shape;312;p36"/>
            <p:cNvSpPr txBox="1"/>
            <p:nvPr/>
          </p:nvSpPr>
          <p:spPr>
            <a:xfrm>
              <a:off x="4500364" y="1545813"/>
              <a:ext cx="2078100" cy="8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Tokenization and create the DTM</a:t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3" name="Google Shape;313;p36"/>
            <p:cNvSpPr txBox="1"/>
            <p:nvPr/>
          </p:nvSpPr>
          <p:spPr>
            <a:xfrm>
              <a:off x="3704863" y="1599683"/>
              <a:ext cx="6489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 b="1">
                  <a:solidFill>
                    <a:srgbClr val="CEBFAD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01</a:t>
              </a:r>
              <a:endParaRPr sz="2000" b="1">
                <a:solidFill>
                  <a:srgbClr val="CEBFAD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14" name="Google Shape;314;p36"/>
          <p:cNvGrpSpPr/>
          <p:nvPr/>
        </p:nvGrpSpPr>
        <p:grpSpPr>
          <a:xfrm>
            <a:off x="3250750" y="1608488"/>
            <a:ext cx="3059200" cy="3759567"/>
            <a:chOff x="3704863" y="1599683"/>
            <a:chExt cx="3059200" cy="2964724"/>
          </a:xfrm>
        </p:grpSpPr>
        <p:sp>
          <p:nvSpPr>
            <p:cNvPr id="315" name="Google Shape;315;p36"/>
            <p:cNvSpPr txBox="1"/>
            <p:nvPr/>
          </p:nvSpPr>
          <p:spPr>
            <a:xfrm>
              <a:off x="4392264" y="2112508"/>
              <a:ext cx="2371800" cy="24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use algorithm to calculate a coherence score(a score that calculates if the words in the same topic make sense when they are put together), and choose the best topics from 1 to k</a:t>
              </a:r>
              <a:endParaRPr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6" name="Google Shape;316;p36"/>
            <p:cNvSpPr/>
            <p:nvPr/>
          </p:nvSpPr>
          <p:spPr>
            <a:xfrm rot="10800000">
              <a:off x="4460381" y="1600133"/>
              <a:ext cx="1798683" cy="317219"/>
            </a:xfrm>
            <a:custGeom>
              <a:avLst/>
              <a:gdLst/>
              <a:ahLst/>
              <a:cxnLst/>
              <a:rect l="l" t="t" r="r" b="b"/>
              <a:pathLst>
                <a:path w="1453481" h="482463" extrusionOk="0">
                  <a:moveTo>
                    <a:pt x="1383981" y="482463"/>
                  </a:moveTo>
                  <a:lnTo>
                    <a:pt x="69499" y="482463"/>
                  </a:lnTo>
                  <a:cubicBezTo>
                    <a:pt x="50308" y="482463"/>
                    <a:pt x="32933" y="474684"/>
                    <a:pt x="20356" y="462107"/>
                  </a:cubicBezTo>
                  <a:lnTo>
                    <a:pt x="1666" y="416986"/>
                  </a:lnTo>
                  <a:lnTo>
                    <a:pt x="1" y="416986"/>
                  </a:lnTo>
                  <a:lnTo>
                    <a:pt x="1" y="412967"/>
                  </a:lnTo>
                  <a:lnTo>
                    <a:pt x="0" y="412964"/>
                  </a:lnTo>
                  <a:lnTo>
                    <a:pt x="0" y="65477"/>
                  </a:lnTo>
                  <a:lnTo>
                    <a:pt x="1667" y="65477"/>
                  </a:lnTo>
                  <a:lnTo>
                    <a:pt x="20357" y="20356"/>
                  </a:lnTo>
                  <a:cubicBezTo>
                    <a:pt x="32934" y="7779"/>
                    <a:pt x="50309" y="0"/>
                    <a:pt x="69500" y="0"/>
                  </a:cubicBezTo>
                  <a:lnTo>
                    <a:pt x="1383982" y="0"/>
                  </a:lnTo>
                  <a:cubicBezTo>
                    <a:pt x="1403174" y="0"/>
                    <a:pt x="1420548" y="7779"/>
                    <a:pt x="1433125" y="20356"/>
                  </a:cubicBezTo>
                  <a:lnTo>
                    <a:pt x="1451815" y="65477"/>
                  </a:lnTo>
                  <a:lnTo>
                    <a:pt x="1453480" y="65477"/>
                  </a:lnTo>
                  <a:lnTo>
                    <a:pt x="1453480" y="69497"/>
                  </a:lnTo>
                  <a:lnTo>
                    <a:pt x="1453481" y="69499"/>
                  </a:lnTo>
                  <a:lnTo>
                    <a:pt x="1453481" y="416986"/>
                  </a:lnTo>
                  <a:lnTo>
                    <a:pt x="1451814" y="416986"/>
                  </a:lnTo>
                  <a:lnTo>
                    <a:pt x="1433124" y="462107"/>
                  </a:lnTo>
                  <a:cubicBezTo>
                    <a:pt x="1420547" y="474684"/>
                    <a:pt x="1403173" y="482463"/>
                    <a:pt x="1383981" y="482463"/>
                  </a:cubicBezTo>
                  <a:close/>
                </a:path>
              </a:pathLst>
            </a:custGeom>
            <a:gradFill>
              <a:gsLst>
                <a:gs pos="0">
                  <a:srgbClr val="DBA97F"/>
                </a:gs>
                <a:gs pos="100000">
                  <a:srgbClr val="CFAF8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7" name="Google Shape;317;p36"/>
            <p:cNvSpPr txBox="1"/>
            <p:nvPr/>
          </p:nvSpPr>
          <p:spPr>
            <a:xfrm>
              <a:off x="4392264" y="1599693"/>
              <a:ext cx="20781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Model Tuning</a:t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8" name="Google Shape;318;p36"/>
            <p:cNvSpPr txBox="1"/>
            <p:nvPr/>
          </p:nvSpPr>
          <p:spPr>
            <a:xfrm>
              <a:off x="3704863" y="1599683"/>
              <a:ext cx="6489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 b="1">
                  <a:solidFill>
                    <a:srgbClr val="CEBFAD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02</a:t>
              </a:r>
              <a:endParaRPr sz="2000" b="1">
                <a:solidFill>
                  <a:srgbClr val="CEBFAD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pic>
        <p:nvPicPr>
          <p:cNvPr id="319" name="Google Shape;3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300" y="1666030"/>
            <a:ext cx="5744299" cy="3525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/>
          <p:nvPr/>
        </p:nvSpPr>
        <p:spPr>
          <a:xfrm>
            <a:off x="431800" y="205105"/>
            <a:ext cx="648900" cy="638100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5" name="Google Shape;325;p37"/>
          <p:cNvSpPr/>
          <p:nvPr/>
        </p:nvSpPr>
        <p:spPr>
          <a:xfrm>
            <a:off x="777875" y="205105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6" name="Google Shape;326;p37"/>
          <p:cNvSpPr/>
          <p:nvPr/>
        </p:nvSpPr>
        <p:spPr>
          <a:xfrm>
            <a:off x="1080775" y="324475"/>
            <a:ext cx="1019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Topics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7" name="Google Shape;327;p37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11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8" name="Google Shape;328;p37"/>
          <p:cNvSpPr txBox="1"/>
          <p:nvPr/>
        </p:nvSpPr>
        <p:spPr>
          <a:xfrm>
            <a:off x="8443410" y="5588340"/>
            <a:ext cx="2078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正文内容，本段适应大段文字章节</a:t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9" name="Google Shape;329;p37"/>
          <p:cNvSpPr txBox="1"/>
          <p:nvPr/>
        </p:nvSpPr>
        <p:spPr>
          <a:xfrm>
            <a:off x="431800" y="767000"/>
            <a:ext cx="4649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/>
              <a:t>tweets_lda &lt;- LDA(dtm, k = 20, method="Gibbs")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tweets_topics &lt;- tidy(tweets_lda, matrix = "beta")</a:t>
            </a:r>
            <a:endParaRPr sz="1600"/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7900"/>
            <a:ext cx="12191998" cy="141478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7"/>
          <p:cNvSpPr txBox="1"/>
          <p:nvPr/>
        </p:nvSpPr>
        <p:spPr>
          <a:xfrm>
            <a:off x="0" y="3125625"/>
            <a:ext cx="1219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California Weather Disasters               Suicide Bombing                                   Virus                          US Stock Market Crisis                   Sandstorm</a:t>
            </a:r>
            <a:endParaRPr/>
          </a:p>
        </p:txBody>
      </p:sp>
      <p:pic>
        <p:nvPicPr>
          <p:cNvPr id="332" name="Google Shape;3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59225"/>
            <a:ext cx="12191999" cy="145254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7"/>
          <p:cNvSpPr txBox="1"/>
          <p:nvPr/>
        </p:nvSpPr>
        <p:spPr>
          <a:xfrm>
            <a:off x="0" y="5614588"/>
            <a:ext cx="1219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School-bus hijacking                 Migrant Boat Incident                               Deluge                           Disaster Declaration                        Hurricane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/>
          <p:nvPr/>
        </p:nvSpPr>
        <p:spPr>
          <a:xfrm>
            <a:off x="431800" y="205105"/>
            <a:ext cx="648900" cy="638100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777875" y="205105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1080775" y="324475"/>
            <a:ext cx="4649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Topics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12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42" name="Google Shape;342;p38"/>
          <p:cNvSpPr txBox="1"/>
          <p:nvPr/>
        </p:nvSpPr>
        <p:spPr>
          <a:xfrm>
            <a:off x="8443410" y="4673940"/>
            <a:ext cx="2078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正文内容，本段适应大段文字章节</a:t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43" name="Google Shape;3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0400"/>
            <a:ext cx="12192001" cy="141954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8"/>
          <p:cNvSpPr txBox="1"/>
          <p:nvPr/>
        </p:nvSpPr>
        <p:spPr>
          <a:xfrm>
            <a:off x="0" y="2845088"/>
            <a:ext cx="1219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Legionnaires' disease</a:t>
            </a:r>
            <a:r>
              <a:rPr lang="zh-CN"/>
              <a:t>                        Land Sinking            Missing Malaysia Airlines Flight   Floods and Train Derailments    Hiroshima Atomic Bomb</a:t>
            </a:r>
            <a:endParaRPr/>
          </a:p>
        </p:txBody>
      </p:sp>
      <p:pic>
        <p:nvPicPr>
          <p:cNvPr id="345" name="Google Shape;34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67488"/>
            <a:ext cx="12192002" cy="145684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8"/>
          <p:cNvSpPr txBox="1"/>
          <p:nvPr/>
        </p:nvSpPr>
        <p:spPr>
          <a:xfrm>
            <a:off x="0" y="5247175"/>
            <a:ext cx="1219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      Forest Fires                           Emergency News                          Burning Building                                 Oil Spill                            Mass Shooting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9"/>
          <p:cNvGrpSpPr/>
          <p:nvPr/>
        </p:nvGrpSpPr>
        <p:grpSpPr>
          <a:xfrm>
            <a:off x="-38735" y="-58420"/>
            <a:ext cx="12230735" cy="6924675"/>
            <a:chOff x="-31" y="-92"/>
            <a:chExt cx="19261" cy="10905"/>
          </a:xfrm>
        </p:grpSpPr>
        <p:pic>
          <p:nvPicPr>
            <p:cNvPr id="352" name="Google Shape;352;p39" descr="5cb422cda1df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4201" y="-4200"/>
              <a:ext cx="10799" cy="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39"/>
            <p:cNvSpPr/>
            <p:nvPr/>
          </p:nvSpPr>
          <p:spPr>
            <a:xfrm>
              <a:off x="-31" y="-92"/>
              <a:ext cx="19261" cy="10905"/>
            </a:xfrm>
            <a:prstGeom prst="rect">
              <a:avLst/>
            </a:prstGeom>
            <a:solidFill>
              <a:srgbClr val="0C0C0C">
                <a:alpha val="4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354" name="Google Shape;354;p39"/>
          <p:cNvSpPr/>
          <p:nvPr/>
        </p:nvSpPr>
        <p:spPr>
          <a:xfrm>
            <a:off x="1724025" y="-598170"/>
            <a:ext cx="8338820" cy="8199120"/>
          </a:xfrm>
          <a:prstGeom prst="ellipse">
            <a:avLst/>
          </a:prstGeom>
          <a:solidFill>
            <a:srgbClr val="3F3F3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1183640" y="-1059180"/>
            <a:ext cx="9420225" cy="9337040"/>
          </a:xfrm>
          <a:prstGeom prst="ellipse">
            <a:avLst/>
          </a:prstGeom>
          <a:noFill/>
          <a:ln w="19050" cap="flat" cmpd="sng">
            <a:solidFill>
              <a:schemeClr val="lt1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6" name="Google Shape;356;p39"/>
          <p:cNvSpPr/>
          <p:nvPr/>
        </p:nvSpPr>
        <p:spPr>
          <a:xfrm>
            <a:off x="3243887" y="2754625"/>
            <a:ext cx="56655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Feature Engineering</a:t>
            </a:r>
            <a:endParaRPr sz="44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7" name="Google Shape;357;p39"/>
          <p:cNvSpPr/>
          <p:nvPr/>
        </p:nvSpPr>
        <p:spPr>
          <a:xfrm>
            <a:off x="5523865" y="1595755"/>
            <a:ext cx="1105535" cy="110553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sz="36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8" name="Google Shape;358;p39"/>
          <p:cNvSpPr/>
          <p:nvPr/>
        </p:nvSpPr>
        <p:spPr>
          <a:xfrm>
            <a:off x="8193405" y="1104900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9" name="Google Shape;359;p39"/>
          <p:cNvSpPr/>
          <p:nvPr/>
        </p:nvSpPr>
        <p:spPr>
          <a:xfrm>
            <a:off x="1461135" y="4881880"/>
            <a:ext cx="3278505" cy="322643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588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60" name="Google Shape;360;p39"/>
          <p:cNvSpPr/>
          <p:nvPr/>
        </p:nvSpPr>
        <p:spPr>
          <a:xfrm>
            <a:off x="2576475" y="4156650"/>
            <a:ext cx="2324400" cy="24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link count</a:t>
            </a:r>
            <a:endParaRPr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line count</a:t>
            </a:r>
            <a:endParaRPr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tag count</a:t>
            </a:r>
            <a:endParaRPr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at count</a:t>
            </a:r>
            <a:endParaRPr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char length</a:t>
            </a:r>
            <a:endParaRPr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word count</a:t>
            </a:r>
            <a:endParaRPr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mean word length</a:t>
            </a:r>
            <a:endParaRPr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unique word count</a:t>
            </a:r>
            <a:endParaRPr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punc count</a:t>
            </a:r>
            <a:endParaRPr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stop word count</a:t>
            </a:r>
            <a:endParaRPr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61" name="Google Shape;361;p39"/>
          <p:cNvSpPr txBox="1"/>
          <p:nvPr/>
        </p:nvSpPr>
        <p:spPr>
          <a:xfrm>
            <a:off x="4608725" y="4122175"/>
            <a:ext cx="33537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 keyword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 disaster keyword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 tag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 disaster tag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 at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 disaster at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 unigram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 disaster unigram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 bigram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 disaster bigram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 trigram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 disaster trigram count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62" name="Google Shape;362;p39"/>
          <p:cNvSpPr txBox="1"/>
          <p:nvPr/>
        </p:nvSpPr>
        <p:spPr>
          <a:xfrm>
            <a:off x="7887175" y="4156650"/>
            <a:ext cx="176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sentimental score</a:t>
            </a:r>
            <a:endParaRPr/>
          </a:p>
        </p:txBody>
      </p:sp>
      <p:sp>
        <p:nvSpPr>
          <p:cNvPr id="363" name="Google Shape;363;p39"/>
          <p:cNvSpPr txBox="1"/>
          <p:nvPr/>
        </p:nvSpPr>
        <p:spPr>
          <a:xfrm>
            <a:off x="5283275" y="3576250"/>
            <a:ext cx="20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Ratio Analysis</a:t>
            </a:r>
            <a:endParaRPr sz="2000"/>
          </a:p>
        </p:txBody>
      </p:sp>
      <p:sp>
        <p:nvSpPr>
          <p:cNvPr id="364" name="Google Shape;364;p39"/>
          <p:cNvSpPr txBox="1"/>
          <p:nvPr/>
        </p:nvSpPr>
        <p:spPr>
          <a:xfrm>
            <a:off x="7387375" y="3591700"/>
            <a:ext cx="276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Sentimental Analysis</a:t>
            </a:r>
            <a:endParaRPr sz="1800"/>
          </a:p>
        </p:txBody>
      </p:sp>
      <p:sp>
        <p:nvSpPr>
          <p:cNvPr id="365" name="Google Shape;365;p39"/>
          <p:cNvSpPr txBox="1"/>
          <p:nvPr/>
        </p:nvSpPr>
        <p:spPr>
          <a:xfrm>
            <a:off x="2465175" y="3576238"/>
            <a:ext cx="25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Numeric</a:t>
            </a:r>
            <a:endParaRPr sz="200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1" name="Google Shape;371;p40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2" name="Google Shape;372;p40"/>
          <p:cNvSpPr/>
          <p:nvPr/>
        </p:nvSpPr>
        <p:spPr>
          <a:xfrm>
            <a:off x="1080776" y="324475"/>
            <a:ext cx="4025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Feature Engineering: Numeric</a:t>
            </a:r>
            <a:endParaRPr sz="20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3" name="Google Shape;373;p40"/>
          <p:cNvSpPr txBox="1"/>
          <p:nvPr/>
        </p:nvSpPr>
        <p:spPr>
          <a:xfrm>
            <a:off x="8443410" y="4673940"/>
            <a:ext cx="2078091" cy="60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正文内容，本段适应大段文字章节</a:t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777875" y="990600"/>
            <a:ext cx="80982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Extract several features from the text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char length: total number of characters in a tweet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word count：total number of words in a tweet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mean word count: average word length = char_length/word_count 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unique word count: total number of distinct words in a tweet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punctuation count: total number of punctuation marks in a tweet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stop words count: total number of stop words in a tweet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75" name="Google Shape;375;p40" descr="截屏2022-04-30 下午10.47.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875" y="3390265"/>
            <a:ext cx="10058400" cy="261366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0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14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2" name="Google Shape;382;p41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3" name="Google Shape;383;p41"/>
          <p:cNvSpPr/>
          <p:nvPr/>
        </p:nvSpPr>
        <p:spPr>
          <a:xfrm>
            <a:off x="1080774" y="324475"/>
            <a:ext cx="6185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Distribution: Histograms of Each Variable</a:t>
            </a:r>
            <a:endParaRPr sz="20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4" name="Google Shape;384;p41"/>
          <p:cNvSpPr/>
          <p:nvPr/>
        </p:nvSpPr>
        <p:spPr>
          <a:xfrm>
            <a:off x="7795500" y="1695464"/>
            <a:ext cx="762000" cy="7146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5" name="Google Shape;385;p41"/>
          <p:cNvSpPr/>
          <p:nvPr/>
        </p:nvSpPr>
        <p:spPr>
          <a:xfrm>
            <a:off x="7390374" y="3761623"/>
            <a:ext cx="405123" cy="404607"/>
          </a:xfrm>
          <a:custGeom>
            <a:avLst/>
            <a:gdLst/>
            <a:ahLst/>
            <a:cxnLst/>
            <a:rect l="l" t="t" r="r" b="b"/>
            <a:pathLst>
              <a:path w="4612" h="4614" extrusionOk="0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6" name="Google Shape;386;p41"/>
          <p:cNvSpPr/>
          <p:nvPr/>
        </p:nvSpPr>
        <p:spPr>
          <a:xfrm>
            <a:off x="8887069" y="3100371"/>
            <a:ext cx="405123" cy="404607"/>
          </a:xfrm>
          <a:custGeom>
            <a:avLst/>
            <a:gdLst/>
            <a:ahLst/>
            <a:cxnLst/>
            <a:rect l="l" t="t" r="r" b="b"/>
            <a:pathLst>
              <a:path w="4612" h="4614" extrusionOk="0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7" name="Google Shape;387;p41"/>
          <p:cNvSpPr txBox="1"/>
          <p:nvPr/>
        </p:nvSpPr>
        <p:spPr>
          <a:xfrm>
            <a:off x="8557608" y="1695350"/>
            <a:ext cx="3556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non-disaster tweets may have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●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less char length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●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less mean word length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●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more unique word count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●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less punctuation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●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…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88" name="Google Shape;3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00" y="1233005"/>
            <a:ext cx="7085575" cy="437487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1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15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5" name="Google Shape;395;p42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6" name="Google Shape;396;p42"/>
          <p:cNvSpPr/>
          <p:nvPr/>
        </p:nvSpPr>
        <p:spPr>
          <a:xfrm>
            <a:off x="1080770" y="324485"/>
            <a:ext cx="621728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Feature Engineering: Ratio Analysis</a:t>
            </a: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97" name="Google Shape;397;p42"/>
          <p:cNvGrpSpPr/>
          <p:nvPr/>
        </p:nvGrpSpPr>
        <p:grpSpPr>
          <a:xfrm>
            <a:off x="3621360" y="1592729"/>
            <a:ext cx="4730840" cy="3783362"/>
            <a:chOff x="3730580" y="2282045"/>
            <a:chExt cx="4730840" cy="3783362"/>
          </a:xfrm>
        </p:grpSpPr>
        <p:grpSp>
          <p:nvGrpSpPr>
            <p:cNvPr id="398" name="Google Shape;398;p42"/>
            <p:cNvGrpSpPr/>
            <p:nvPr/>
          </p:nvGrpSpPr>
          <p:grpSpPr>
            <a:xfrm>
              <a:off x="4033112" y="4408436"/>
              <a:ext cx="2876985" cy="1656971"/>
              <a:chOff x="4032841" y="4124622"/>
              <a:chExt cx="2906379" cy="1673900"/>
            </a:xfrm>
          </p:grpSpPr>
          <p:sp>
            <p:nvSpPr>
              <p:cNvPr id="399" name="Google Shape;399;p42"/>
              <p:cNvSpPr/>
              <p:nvPr/>
            </p:nvSpPr>
            <p:spPr>
              <a:xfrm>
                <a:off x="4032841" y="4124622"/>
                <a:ext cx="2906379" cy="1596494"/>
              </a:xfrm>
              <a:custGeom>
                <a:avLst/>
                <a:gdLst/>
                <a:ahLst/>
                <a:cxnLst/>
                <a:rect l="l" t="t" r="r" b="b"/>
                <a:pathLst>
                  <a:path w="2994821" h="1645077" extrusionOk="0">
                    <a:moveTo>
                      <a:pt x="2841591" y="1456635"/>
                    </a:moveTo>
                    <a:lnTo>
                      <a:pt x="2834761" y="1457012"/>
                    </a:lnTo>
                    <a:lnTo>
                      <a:pt x="2837397" y="1457190"/>
                    </a:lnTo>
                    <a:close/>
                    <a:moveTo>
                      <a:pt x="2688057" y="1445027"/>
                    </a:moveTo>
                    <a:lnTo>
                      <a:pt x="2707164" y="1448407"/>
                    </a:lnTo>
                    <a:lnTo>
                      <a:pt x="2786069" y="1453728"/>
                    </a:lnTo>
                    <a:close/>
                    <a:moveTo>
                      <a:pt x="2510787" y="1411233"/>
                    </a:moveTo>
                    <a:lnTo>
                      <a:pt x="2544245" y="1419586"/>
                    </a:lnTo>
                    <a:lnTo>
                      <a:pt x="2608480" y="1430950"/>
                    </a:lnTo>
                    <a:close/>
                    <a:moveTo>
                      <a:pt x="2307014" y="1357841"/>
                    </a:moveTo>
                    <a:lnTo>
                      <a:pt x="2352868" y="1371805"/>
                    </a:lnTo>
                    <a:lnTo>
                      <a:pt x="2401435" y="1383931"/>
                    </a:lnTo>
                    <a:close/>
                    <a:moveTo>
                      <a:pt x="2082417" y="1286947"/>
                    </a:moveTo>
                    <a:lnTo>
                      <a:pt x="2137263" y="1306144"/>
                    </a:lnTo>
                    <a:lnTo>
                      <a:pt x="2169158" y="1315857"/>
                    </a:lnTo>
                    <a:close/>
                    <a:moveTo>
                      <a:pt x="1842398" y="1200533"/>
                    </a:moveTo>
                    <a:lnTo>
                      <a:pt x="1901660" y="1223681"/>
                    </a:lnTo>
                    <a:lnTo>
                      <a:pt x="1917753" y="1229313"/>
                    </a:lnTo>
                    <a:close/>
                    <a:moveTo>
                      <a:pt x="1609519" y="1107999"/>
                    </a:moveTo>
                    <a:lnTo>
                      <a:pt x="1650287" y="1125495"/>
                    </a:lnTo>
                    <a:lnTo>
                      <a:pt x="1652438" y="1126335"/>
                    </a:lnTo>
                    <a:close/>
                    <a:moveTo>
                      <a:pt x="1111438" y="882163"/>
                    </a:moveTo>
                    <a:lnTo>
                      <a:pt x="1113388" y="883170"/>
                    </a:lnTo>
                    <a:lnTo>
                      <a:pt x="1156654" y="903619"/>
                    </a:lnTo>
                    <a:close/>
                    <a:moveTo>
                      <a:pt x="845512" y="744216"/>
                    </a:moveTo>
                    <a:lnTo>
                      <a:pt x="858976" y="751825"/>
                    </a:lnTo>
                    <a:lnTo>
                      <a:pt x="948741" y="798168"/>
                    </a:lnTo>
                    <a:close/>
                    <a:moveTo>
                      <a:pt x="605417" y="607141"/>
                    </a:moveTo>
                    <a:lnTo>
                      <a:pt x="628750" y="621713"/>
                    </a:lnTo>
                    <a:lnTo>
                      <a:pt x="716838" y="671496"/>
                    </a:lnTo>
                    <a:close/>
                    <a:moveTo>
                      <a:pt x="397667" y="475021"/>
                    </a:moveTo>
                    <a:lnTo>
                      <a:pt x="427320" y="495917"/>
                    </a:lnTo>
                    <a:lnTo>
                      <a:pt x="503897" y="543740"/>
                    </a:lnTo>
                    <a:close/>
                    <a:moveTo>
                      <a:pt x="228574" y="352014"/>
                    </a:moveTo>
                    <a:lnTo>
                      <a:pt x="259300" y="377520"/>
                    </a:lnTo>
                    <a:lnTo>
                      <a:pt x="319402" y="419871"/>
                    </a:lnTo>
                    <a:close/>
                    <a:moveTo>
                      <a:pt x="103615" y="241865"/>
                    </a:moveTo>
                    <a:lnTo>
                      <a:pt x="129301" y="269605"/>
                    </a:lnTo>
                    <a:lnTo>
                      <a:pt x="171077" y="304284"/>
                    </a:lnTo>
                    <a:close/>
                    <a:moveTo>
                      <a:pt x="40482" y="172439"/>
                    </a:moveTo>
                    <a:lnTo>
                      <a:pt x="41935" y="175254"/>
                    </a:lnTo>
                    <a:lnTo>
                      <a:pt x="49748" y="183692"/>
                    </a:lnTo>
                    <a:close/>
                    <a:moveTo>
                      <a:pt x="169723" y="23"/>
                    </a:moveTo>
                    <a:cubicBezTo>
                      <a:pt x="441475" y="2314"/>
                      <a:pt x="1008270" y="173257"/>
                      <a:pt x="1623005" y="450994"/>
                    </a:cubicBezTo>
                    <a:cubicBezTo>
                      <a:pt x="2442652" y="821311"/>
                      <a:pt x="3053761" y="1246141"/>
                      <a:pt x="2990293" y="1400283"/>
                    </a:cubicBezTo>
                    <a:cubicBezTo>
                      <a:pt x="2982133" y="1419785"/>
                      <a:pt x="2963772" y="1434119"/>
                      <a:pt x="2936288" y="1443551"/>
                    </a:cubicBezTo>
                    <a:lnTo>
                      <a:pt x="2929768" y="1444980"/>
                    </a:lnTo>
                    <a:lnTo>
                      <a:pt x="2930713" y="1444855"/>
                    </a:lnTo>
                    <a:cubicBezTo>
                      <a:pt x="2934340" y="1444855"/>
                      <a:pt x="2937968" y="1444855"/>
                      <a:pt x="2939781" y="1442976"/>
                    </a:cubicBezTo>
                    <a:cubicBezTo>
                      <a:pt x="2453747" y="1694773"/>
                      <a:pt x="1786357" y="1724838"/>
                      <a:pt x="1191509" y="1456129"/>
                    </a:cubicBezTo>
                    <a:cubicBezTo>
                      <a:pt x="596662" y="1187420"/>
                      <a:pt x="154153" y="636848"/>
                      <a:pt x="0" y="95672"/>
                    </a:cubicBezTo>
                    <a:lnTo>
                      <a:pt x="1814" y="97551"/>
                    </a:lnTo>
                    <a:lnTo>
                      <a:pt x="6816" y="107240"/>
                    </a:lnTo>
                    <a:lnTo>
                      <a:pt x="1226" y="88319"/>
                    </a:lnTo>
                    <a:cubicBezTo>
                      <a:pt x="17" y="76595"/>
                      <a:pt x="1391" y="65874"/>
                      <a:pt x="5471" y="56240"/>
                    </a:cubicBezTo>
                    <a:cubicBezTo>
                      <a:pt x="21338" y="17235"/>
                      <a:pt x="79139" y="-740"/>
                      <a:pt x="169723" y="23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00" name="Google Shape;400;p42"/>
              <p:cNvSpPr/>
              <p:nvPr/>
            </p:nvSpPr>
            <p:spPr>
              <a:xfrm>
                <a:off x="4032841" y="4217469"/>
                <a:ext cx="2852965" cy="1581053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867" extrusionOk="0">
                    <a:moveTo>
                      <a:pt x="1" y="1"/>
                    </a:moveTo>
                    <a:cubicBezTo>
                      <a:pt x="23" y="98"/>
                      <a:pt x="350" y="307"/>
                      <a:pt x="765" y="488"/>
                    </a:cubicBezTo>
                    <a:cubicBezTo>
                      <a:pt x="1158" y="658"/>
                      <a:pt x="1508" y="751"/>
                      <a:pt x="1616" y="718"/>
                    </a:cubicBezTo>
                    <a:cubicBezTo>
                      <a:pt x="1618" y="718"/>
                      <a:pt x="1620" y="718"/>
                      <a:pt x="1621" y="717"/>
                    </a:cubicBezTo>
                    <a:cubicBezTo>
                      <a:pt x="1621" y="717"/>
                      <a:pt x="1621" y="717"/>
                      <a:pt x="1621" y="717"/>
                    </a:cubicBezTo>
                    <a:cubicBezTo>
                      <a:pt x="1353" y="851"/>
                      <a:pt x="985" y="867"/>
                      <a:pt x="657" y="724"/>
                    </a:cubicBezTo>
                    <a:cubicBezTo>
                      <a:pt x="329" y="581"/>
                      <a:pt x="85" y="288"/>
                      <a:pt x="0" y="0"/>
                    </a:cubicBezTo>
                  </a:path>
                </a:pathLst>
              </a:custGeom>
              <a:gradFill>
                <a:gsLst>
                  <a:gs pos="0">
                    <a:srgbClr val="262626"/>
                  </a:gs>
                  <a:gs pos="100000">
                    <a:srgbClr val="7F7F7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401" name="Google Shape;401;p42"/>
            <p:cNvGrpSpPr/>
            <p:nvPr/>
          </p:nvGrpSpPr>
          <p:grpSpPr>
            <a:xfrm>
              <a:off x="4399542" y="3633798"/>
              <a:ext cx="3586084" cy="2088688"/>
              <a:chOff x="4403015" y="3342070"/>
              <a:chExt cx="3622723" cy="2110028"/>
            </a:xfrm>
          </p:grpSpPr>
          <p:sp>
            <p:nvSpPr>
              <p:cNvPr id="402" name="Google Shape;402;p42"/>
              <p:cNvSpPr/>
              <p:nvPr/>
            </p:nvSpPr>
            <p:spPr>
              <a:xfrm>
                <a:off x="4439546" y="3342070"/>
                <a:ext cx="3586192" cy="2099647"/>
              </a:xfrm>
              <a:custGeom>
                <a:avLst/>
                <a:gdLst/>
                <a:ahLst/>
                <a:cxnLst/>
                <a:rect l="l" t="t" r="r" b="b"/>
                <a:pathLst>
                  <a:path w="3695322" h="2163541" extrusionOk="0">
                    <a:moveTo>
                      <a:pt x="3492310" y="1570052"/>
                    </a:moveTo>
                    <a:lnTo>
                      <a:pt x="3436679" y="1570272"/>
                    </a:lnTo>
                    <a:lnTo>
                      <a:pt x="3482405" y="1570866"/>
                    </a:lnTo>
                    <a:close/>
                    <a:moveTo>
                      <a:pt x="3331112" y="1564592"/>
                    </a:moveTo>
                    <a:lnTo>
                      <a:pt x="3394334" y="1569722"/>
                    </a:lnTo>
                    <a:lnTo>
                      <a:pt x="3407177" y="1569889"/>
                    </a:lnTo>
                    <a:close/>
                    <a:moveTo>
                      <a:pt x="3563581" y="1563159"/>
                    </a:moveTo>
                    <a:lnTo>
                      <a:pt x="3525289" y="1567340"/>
                    </a:lnTo>
                    <a:lnTo>
                      <a:pt x="3556498" y="1564774"/>
                    </a:lnTo>
                    <a:close/>
                    <a:moveTo>
                      <a:pt x="3620327" y="1549026"/>
                    </a:moveTo>
                    <a:lnTo>
                      <a:pt x="3595600" y="1555857"/>
                    </a:lnTo>
                    <a:lnTo>
                      <a:pt x="3615700" y="1551274"/>
                    </a:lnTo>
                    <a:close/>
                    <a:moveTo>
                      <a:pt x="3130792" y="1536313"/>
                    </a:moveTo>
                    <a:lnTo>
                      <a:pt x="3293198" y="1561516"/>
                    </a:lnTo>
                    <a:lnTo>
                      <a:pt x="3310379" y="1562910"/>
                    </a:lnTo>
                    <a:close/>
                    <a:moveTo>
                      <a:pt x="3661720" y="1527354"/>
                    </a:moveTo>
                    <a:lnTo>
                      <a:pt x="3646856" y="1536137"/>
                    </a:lnTo>
                    <a:lnTo>
                      <a:pt x="3659096" y="1530190"/>
                    </a:lnTo>
                    <a:close/>
                    <a:moveTo>
                      <a:pt x="2833416" y="1474451"/>
                    </a:moveTo>
                    <a:lnTo>
                      <a:pt x="3055386" y="1524611"/>
                    </a:lnTo>
                    <a:lnTo>
                      <a:pt x="3068973" y="1526719"/>
                    </a:lnTo>
                    <a:close/>
                    <a:moveTo>
                      <a:pt x="2477696" y="1377761"/>
                    </a:moveTo>
                    <a:lnTo>
                      <a:pt x="2776277" y="1461539"/>
                    </a:lnTo>
                    <a:lnTo>
                      <a:pt x="2789820" y="1464599"/>
                    </a:lnTo>
                    <a:close/>
                    <a:moveTo>
                      <a:pt x="183144" y="270487"/>
                    </a:moveTo>
                    <a:lnTo>
                      <a:pt x="193683" y="281804"/>
                    </a:lnTo>
                    <a:cubicBezTo>
                      <a:pt x="431183" y="512462"/>
                      <a:pt x="1031435" y="843032"/>
                      <a:pt x="1764245" y="1129196"/>
                    </a:cubicBezTo>
                    <a:cubicBezTo>
                      <a:pt x="2008515" y="1225054"/>
                      <a:pt x="2244740" y="1307168"/>
                      <a:pt x="2463179" y="1373687"/>
                    </a:cubicBezTo>
                    <a:lnTo>
                      <a:pt x="2475271" y="1377080"/>
                    </a:lnTo>
                    <a:lnTo>
                      <a:pt x="2129891" y="1264391"/>
                    </a:lnTo>
                    <a:cubicBezTo>
                      <a:pt x="2010934" y="1222912"/>
                      <a:pt x="1888618" y="1177610"/>
                      <a:pt x="1764234" y="1128725"/>
                    </a:cubicBezTo>
                    <a:cubicBezTo>
                      <a:pt x="1080123" y="861146"/>
                      <a:pt x="511667" y="555353"/>
                      <a:pt x="246159" y="328655"/>
                    </a:cubicBezTo>
                    <a:close/>
                    <a:moveTo>
                      <a:pt x="135043" y="216420"/>
                    </a:moveTo>
                    <a:lnTo>
                      <a:pt x="141998" y="226304"/>
                    </a:lnTo>
                    <a:lnTo>
                      <a:pt x="176850" y="263728"/>
                    </a:lnTo>
                    <a:close/>
                    <a:moveTo>
                      <a:pt x="102584" y="166737"/>
                    </a:moveTo>
                    <a:lnTo>
                      <a:pt x="106228" y="175469"/>
                    </a:lnTo>
                    <a:lnTo>
                      <a:pt x="127382" y="205532"/>
                    </a:lnTo>
                    <a:close/>
                    <a:moveTo>
                      <a:pt x="86867" y="121946"/>
                    </a:moveTo>
                    <a:lnTo>
                      <a:pt x="87170" y="129798"/>
                    </a:lnTo>
                    <a:lnTo>
                      <a:pt x="97516" y="154592"/>
                    </a:lnTo>
                    <a:close/>
                    <a:moveTo>
                      <a:pt x="366380" y="750"/>
                    </a:moveTo>
                    <a:cubicBezTo>
                      <a:pt x="710314" y="12939"/>
                      <a:pt x="1331496" y="172986"/>
                      <a:pt x="2014361" y="440564"/>
                    </a:cubicBezTo>
                    <a:cubicBezTo>
                      <a:pt x="3009431" y="831650"/>
                      <a:pt x="3759811" y="1301705"/>
                      <a:pt x="3690936" y="1491607"/>
                    </a:cubicBezTo>
                    <a:lnTo>
                      <a:pt x="3678966" y="1508711"/>
                    </a:lnTo>
                    <a:lnTo>
                      <a:pt x="3685774" y="1501351"/>
                    </a:lnTo>
                    <a:lnTo>
                      <a:pt x="3687587" y="1503231"/>
                    </a:lnTo>
                    <a:cubicBezTo>
                      <a:pt x="3589698" y="1738177"/>
                      <a:pt x="3439238" y="1939291"/>
                      <a:pt x="3245273" y="2091536"/>
                    </a:cubicBezTo>
                    <a:cubicBezTo>
                      <a:pt x="3138320" y="2174237"/>
                      <a:pt x="3033179" y="2166719"/>
                      <a:pt x="2897222" y="2159201"/>
                    </a:cubicBezTo>
                    <a:cubicBezTo>
                      <a:pt x="1943708" y="2099054"/>
                      <a:pt x="816169" y="1640439"/>
                      <a:pt x="167200" y="1044616"/>
                    </a:cubicBezTo>
                    <a:cubicBezTo>
                      <a:pt x="105566" y="990108"/>
                      <a:pt x="72936" y="952517"/>
                      <a:pt x="47557" y="875454"/>
                    </a:cubicBezTo>
                    <a:cubicBezTo>
                      <a:pt x="-37643" y="619833"/>
                      <a:pt x="2238" y="347295"/>
                      <a:pt x="83812" y="89794"/>
                    </a:cubicBezTo>
                    <a:cubicBezTo>
                      <a:pt x="85625" y="89794"/>
                      <a:pt x="85625" y="89794"/>
                      <a:pt x="85625" y="89794"/>
                    </a:cubicBezTo>
                    <a:lnTo>
                      <a:pt x="86436" y="110781"/>
                    </a:lnTo>
                    <a:lnTo>
                      <a:pt x="89471" y="79562"/>
                    </a:lnTo>
                    <a:cubicBezTo>
                      <a:pt x="110995" y="20218"/>
                      <a:pt x="210046" y="-4791"/>
                      <a:pt x="366380" y="750"/>
                    </a:cubicBez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03" name="Google Shape;403;p42"/>
              <p:cNvSpPr/>
              <p:nvPr/>
            </p:nvSpPr>
            <p:spPr>
              <a:xfrm>
                <a:off x="4403015" y="3429213"/>
                <a:ext cx="3615217" cy="2022885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109" extrusionOk="0">
                    <a:moveTo>
                      <a:pt x="2055" y="752"/>
                    </a:moveTo>
                    <a:cubicBezTo>
                      <a:pt x="2001" y="877"/>
                      <a:pt x="1918" y="984"/>
                      <a:pt x="1811" y="1065"/>
                    </a:cubicBezTo>
                    <a:cubicBezTo>
                      <a:pt x="1752" y="1109"/>
                      <a:pt x="1694" y="1105"/>
                      <a:pt x="1619" y="1101"/>
                    </a:cubicBezTo>
                    <a:cubicBezTo>
                      <a:pt x="1093" y="1069"/>
                      <a:pt x="471" y="825"/>
                      <a:pt x="113" y="508"/>
                    </a:cubicBezTo>
                    <a:cubicBezTo>
                      <a:pt x="79" y="479"/>
                      <a:pt x="61" y="459"/>
                      <a:pt x="47" y="418"/>
                    </a:cubicBezTo>
                    <a:cubicBezTo>
                      <a:pt x="0" y="282"/>
                      <a:pt x="22" y="137"/>
                      <a:pt x="67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6" y="105"/>
                      <a:pt x="455" y="350"/>
                      <a:pt x="994" y="553"/>
                    </a:cubicBezTo>
                    <a:cubicBezTo>
                      <a:pt x="1533" y="757"/>
                      <a:pt x="2001" y="844"/>
                      <a:pt x="2054" y="751"/>
                    </a:cubicBezTo>
                    <a:lnTo>
                      <a:pt x="2055" y="752"/>
                    </a:lnTo>
                    <a:close/>
                  </a:path>
                </a:pathLst>
              </a:custGeom>
              <a:solidFill>
                <a:srgbClr val="CFAF81">
                  <a:alpha val="819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404" name="Google Shape;404;p42"/>
            <p:cNvGrpSpPr/>
            <p:nvPr/>
          </p:nvGrpSpPr>
          <p:grpSpPr>
            <a:xfrm>
              <a:off x="4148029" y="2645744"/>
              <a:ext cx="3600335" cy="2388655"/>
              <a:chOff x="4148932" y="2343921"/>
              <a:chExt cx="3637120" cy="2413059"/>
            </a:xfrm>
          </p:grpSpPr>
          <p:sp>
            <p:nvSpPr>
              <p:cNvPr id="405" name="Google Shape;405;p42"/>
              <p:cNvSpPr/>
              <p:nvPr/>
            </p:nvSpPr>
            <p:spPr>
              <a:xfrm>
                <a:off x="4243672" y="2343921"/>
                <a:ext cx="3535969" cy="2198302"/>
              </a:xfrm>
              <a:custGeom>
                <a:avLst/>
                <a:gdLst/>
                <a:ahLst/>
                <a:cxnLst/>
                <a:rect l="l" t="t" r="r" b="b"/>
                <a:pathLst>
                  <a:path w="3643570" h="2265197" extrusionOk="0">
                    <a:moveTo>
                      <a:pt x="3398833" y="1596981"/>
                    </a:moveTo>
                    <a:lnTo>
                      <a:pt x="3454638" y="1600114"/>
                    </a:lnTo>
                    <a:lnTo>
                      <a:pt x="3459116" y="1599912"/>
                    </a:lnTo>
                    <a:close/>
                    <a:moveTo>
                      <a:pt x="3325591" y="1589345"/>
                    </a:moveTo>
                    <a:lnTo>
                      <a:pt x="3374518" y="1595616"/>
                    </a:lnTo>
                    <a:lnTo>
                      <a:pt x="3378327" y="1595830"/>
                    </a:lnTo>
                    <a:close/>
                    <a:moveTo>
                      <a:pt x="3196040" y="1566013"/>
                    </a:moveTo>
                    <a:lnTo>
                      <a:pt x="3282366" y="1583805"/>
                    </a:lnTo>
                    <a:lnTo>
                      <a:pt x="3286091" y="1584283"/>
                    </a:lnTo>
                    <a:close/>
                    <a:moveTo>
                      <a:pt x="3025043" y="1527769"/>
                    </a:moveTo>
                    <a:lnTo>
                      <a:pt x="3065432" y="1539095"/>
                    </a:lnTo>
                    <a:lnTo>
                      <a:pt x="3066425" y="1539300"/>
                    </a:lnTo>
                    <a:close/>
                    <a:moveTo>
                      <a:pt x="1501529" y="920422"/>
                    </a:moveTo>
                    <a:lnTo>
                      <a:pt x="1568705" y="956116"/>
                    </a:lnTo>
                    <a:cubicBezTo>
                      <a:pt x="1671481" y="1008050"/>
                      <a:pt x="1778769" y="1059639"/>
                      <a:pt x="1889598" y="1110170"/>
                    </a:cubicBezTo>
                    <a:lnTo>
                      <a:pt x="2173638" y="1233206"/>
                    </a:lnTo>
                    <a:lnTo>
                      <a:pt x="1889925" y="1110234"/>
                    </a:lnTo>
                    <a:cubicBezTo>
                      <a:pt x="1778410" y="1059229"/>
                      <a:pt x="1670437" y="1007285"/>
                      <a:pt x="1567003" y="955097"/>
                    </a:cubicBezTo>
                    <a:close/>
                    <a:moveTo>
                      <a:pt x="583137" y="0"/>
                    </a:moveTo>
                    <a:cubicBezTo>
                      <a:pt x="875864" y="353"/>
                      <a:pt x="1483757" y="183688"/>
                      <a:pt x="2152847" y="489716"/>
                    </a:cubicBezTo>
                    <a:cubicBezTo>
                      <a:pt x="3046780" y="895873"/>
                      <a:pt x="3712244" y="1365963"/>
                      <a:pt x="3637901" y="1537076"/>
                    </a:cubicBezTo>
                    <a:cubicBezTo>
                      <a:pt x="3624302" y="1569159"/>
                      <a:pt x="3585777" y="1588550"/>
                      <a:pt x="3526260" y="1596191"/>
                    </a:cubicBezTo>
                    <a:lnTo>
                      <a:pt x="3466138" y="1599596"/>
                    </a:lnTo>
                    <a:lnTo>
                      <a:pt x="3521860" y="1597088"/>
                    </a:lnTo>
                    <a:cubicBezTo>
                      <a:pt x="3582345" y="1590228"/>
                      <a:pt x="3622185" y="1571764"/>
                      <a:pt x="3637483" y="1540740"/>
                    </a:cubicBezTo>
                    <a:cubicBezTo>
                      <a:pt x="3650175" y="1734403"/>
                      <a:pt x="3630230" y="1924305"/>
                      <a:pt x="3568583" y="2101046"/>
                    </a:cubicBezTo>
                    <a:cubicBezTo>
                      <a:pt x="3434409" y="2486491"/>
                      <a:pt x="2293932" y="2086004"/>
                      <a:pt x="2005640" y="1982592"/>
                    </a:cubicBezTo>
                    <a:cubicBezTo>
                      <a:pt x="1820698" y="1916784"/>
                      <a:pt x="1635756" y="1837815"/>
                      <a:pt x="1456253" y="1751325"/>
                    </a:cubicBezTo>
                    <a:cubicBezTo>
                      <a:pt x="1229608" y="1640392"/>
                      <a:pt x="-97624" y="892064"/>
                      <a:pt x="5726" y="589348"/>
                    </a:cubicBezTo>
                    <a:cubicBezTo>
                      <a:pt x="100011" y="367482"/>
                      <a:pt x="210613" y="222705"/>
                      <a:pt x="406434" y="59126"/>
                    </a:cubicBezTo>
                    <a:lnTo>
                      <a:pt x="406239" y="61124"/>
                    </a:lnTo>
                    <a:lnTo>
                      <a:pt x="426653" y="34987"/>
                    </a:lnTo>
                    <a:cubicBezTo>
                      <a:pt x="456471" y="11260"/>
                      <a:pt x="509955" y="-88"/>
                      <a:pt x="583137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06" name="Google Shape;406;p42"/>
              <p:cNvSpPr/>
              <p:nvPr/>
            </p:nvSpPr>
            <p:spPr>
              <a:xfrm>
                <a:off x="4148932" y="2401300"/>
                <a:ext cx="3637120" cy="2355680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1291" extrusionOk="0">
                    <a:moveTo>
                      <a:pt x="57" y="282"/>
                    </a:moveTo>
                    <a:cubicBezTo>
                      <a:pt x="109" y="164"/>
                      <a:pt x="170" y="87"/>
                      <a:pt x="278" y="0"/>
                    </a:cubicBezTo>
                    <a:cubicBezTo>
                      <a:pt x="243" y="93"/>
                      <a:pt x="607" y="344"/>
                      <a:pt x="1096" y="559"/>
                    </a:cubicBezTo>
                    <a:cubicBezTo>
                      <a:pt x="1585" y="774"/>
                      <a:pt x="2015" y="876"/>
                      <a:pt x="2060" y="788"/>
                    </a:cubicBezTo>
                    <a:cubicBezTo>
                      <a:pt x="2060" y="788"/>
                      <a:pt x="2060" y="788"/>
                      <a:pt x="2060" y="788"/>
                    </a:cubicBezTo>
                    <a:cubicBezTo>
                      <a:pt x="2067" y="891"/>
                      <a:pt x="2056" y="992"/>
                      <a:pt x="2022" y="1086"/>
                    </a:cubicBezTo>
                    <a:cubicBezTo>
                      <a:pt x="1948" y="1291"/>
                      <a:pt x="1319" y="1078"/>
                      <a:pt x="1160" y="1023"/>
                    </a:cubicBezTo>
                    <a:cubicBezTo>
                      <a:pt x="1058" y="988"/>
                      <a:pt x="956" y="946"/>
                      <a:pt x="857" y="900"/>
                    </a:cubicBezTo>
                    <a:cubicBezTo>
                      <a:pt x="732" y="841"/>
                      <a:pt x="0" y="443"/>
                      <a:pt x="57" y="282"/>
                    </a:cubicBezTo>
                  </a:path>
                </a:pathLst>
              </a:custGeom>
              <a:gradFill>
                <a:gsLst>
                  <a:gs pos="0">
                    <a:srgbClr val="262626"/>
                  </a:gs>
                  <a:gs pos="100000">
                    <a:srgbClr val="7F7F7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sp>
          <p:nvSpPr>
            <p:cNvPr id="407" name="Google Shape;407;p42"/>
            <p:cNvSpPr/>
            <p:nvPr/>
          </p:nvSpPr>
          <p:spPr>
            <a:xfrm>
              <a:off x="5069523" y="2282045"/>
              <a:ext cx="3018167" cy="1726967"/>
            </a:xfrm>
            <a:custGeom>
              <a:avLst/>
              <a:gdLst/>
              <a:ahLst/>
              <a:cxnLst/>
              <a:rect l="l" t="t" r="r" b="b"/>
              <a:pathLst>
                <a:path w="1733" h="956" extrusionOk="0">
                  <a:moveTo>
                    <a:pt x="1050" y="144"/>
                  </a:moveTo>
                  <a:cubicBezTo>
                    <a:pt x="1394" y="283"/>
                    <a:pt x="1635" y="552"/>
                    <a:pt x="1708" y="849"/>
                  </a:cubicBezTo>
                  <a:cubicBezTo>
                    <a:pt x="1733" y="952"/>
                    <a:pt x="1696" y="956"/>
                    <a:pt x="1627" y="954"/>
                  </a:cubicBezTo>
                  <a:cubicBezTo>
                    <a:pt x="1238" y="925"/>
                    <a:pt x="312" y="544"/>
                    <a:pt x="50" y="305"/>
                  </a:cubicBezTo>
                  <a:cubicBezTo>
                    <a:pt x="22" y="272"/>
                    <a:pt x="0" y="254"/>
                    <a:pt x="61" y="212"/>
                  </a:cubicBezTo>
                  <a:cubicBezTo>
                    <a:pt x="322" y="33"/>
                    <a:pt x="695" y="0"/>
                    <a:pt x="1050" y="144"/>
                  </a:cubicBezTo>
                  <a:close/>
                </a:path>
              </a:pathLst>
            </a:custGeom>
            <a:solidFill>
              <a:srgbClr val="CFAF81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7528942" y="2781462"/>
              <a:ext cx="932478" cy="378396"/>
            </a:xfrm>
            <a:custGeom>
              <a:avLst/>
              <a:gdLst/>
              <a:ahLst/>
              <a:cxnLst/>
              <a:rect l="l" t="t" r="r" b="b"/>
              <a:pathLst>
                <a:path w="970671" h="393895" extrusionOk="0">
                  <a:moveTo>
                    <a:pt x="0" y="393895"/>
                  </a:moveTo>
                  <a:lnTo>
                    <a:pt x="393895" y="0"/>
                  </a:lnTo>
                  <a:lnTo>
                    <a:pt x="970671" y="0"/>
                  </a:lnTo>
                </a:path>
              </a:pathLst>
            </a:cu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oval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09" name="Google Shape;409;p42"/>
            <p:cNvSpPr/>
            <p:nvPr/>
          </p:nvSpPr>
          <p:spPr>
            <a:xfrm rot="10800000" flipH="1">
              <a:off x="7528942" y="5242310"/>
              <a:ext cx="932478" cy="378396"/>
            </a:xfrm>
            <a:custGeom>
              <a:avLst/>
              <a:gdLst/>
              <a:ahLst/>
              <a:cxnLst/>
              <a:rect l="l" t="t" r="r" b="b"/>
              <a:pathLst>
                <a:path w="970671" h="393895" extrusionOk="0">
                  <a:moveTo>
                    <a:pt x="0" y="393895"/>
                  </a:moveTo>
                  <a:lnTo>
                    <a:pt x="393895" y="0"/>
                  </a:lnTo>
                  <a:lnTo>
                    <a:pt x="970671" y="0"/>
                  </a:lnTo>
                </a:path>
              </a:pathLst>
            </a:cu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oval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10" name="Google Shape;410;p42"/>
            <p:cNvSpPr/>
            <p:nvPr/>
          </p:nvSpPr>
          <p:spPr>
            <a:xfrm flipH="1">
              <a:off x="3730580" y="2781462"/>
              <a:ext cx="932478" cy="378396"/>
            </a:xfrm>
            <a:custGeom>
              <a:avLst/>
              <a:gdLst/>
              <a:ahLst/>
              <a:cxnLst/>
              <a:rect l="l" t="t" r="r" b="b"/>
              <a:pathLst>
                <a:path w="970671" h="393895" extrusionOk="0">
                  <a:moveTo>
                    <a:pt x="0" y="393895"/>
                  </a:moveTo>
                  <a:lnTo>
                    <a:pt x="393895" y="0"/>
                  </a:lnTo>
                  <a:lnTo>
                    <a:pt x="970671" y="0"/>
                  </a:lnTo>
                </a:path>
              </a:pathLst>
            </a:custGeom>
            <a:noFill/>
            <a:ln w="12700" cap="flat" cmpd="sng">
              <a:solidFill>
                <a:srgbClr val="252525"/>
              </a:solidFill>
              <a:prstDash val="solid"/>
              <a:miter lim="800000"/>
              <a:headEnd type="none" w="sm" len="sm"/>
              <a:tailEnd type="oval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11" name="Google Shape;411;p42"/>
            <p:cNvSpPr/>
            <p:nvPr/>
          </p:nvSpPr>
          <p:spPr>
            <a:xfrm rot="10800000">
              <a:off x="3730580" y="5242310"/>
              <a:ext cx="932478" cy="378396"/>
            </a:xfrm>
            <a:custGeom>
              <a:avLst/>
              <a:gdLst/>
              <a:ahLst/>
              <a:cxnLst/>
              <a:rect l="l" t="t" r="r" b="b"/>
              <a:pathLst>
                <a:path w="970671" h="393895" extrusionOk="0">
                  <a:moveTo>
                    <a:pt x="0" y="393895"/>
                  </a:moveTo>
                  <a:lnTo>
                    <a:pt x="393895" y="0"/>
                  </a:lnTo>
                  <a:lnTo>
                    <a:pt x="970671" y="0"/>
                  </a:lnTo>
                </a:path>
              </a:pathLst>
            </a:custGeom>
            <a:noFill/>
            <a:ln w="12700" cap="flat" cmpd="sng">
              <a:solidFill>
                <a:srgbClr val="252525"/>
              </a:solidFill>
              <a:prstDash val="solid"/>
              <a:miter lim="800000"/>
              <a:headEnd type="none" w="sm" len="sm"/>
              <a:tailEnd type="oval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12" name="Google Shape;412;p42"/>
            <p:cNvSpPr txBox="1"/>
            <p:nvPr/>
          </p:nvSpPr>
          <p:spPr>
            <a:xfrm>
              <a:off x="5676047" y="2825528"/>
              <a:ext cx="2039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800" b="1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Keyword</a:t>
              </a:r>
              <a:endParaRPr sz="2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13" name="Google Shape;413;p42"/>
            <p:cNvSpPr txBox="1"/>
            <p:nvPr/>
          </p:nvSpPr>
          <p:spPr>
            <a:xfrm>
              <a:off x="5161368" y="3808854"/>
              <a:ext cx="1354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800" b="1">
                  <a:solidFill>
                    <a:srgbClr val="F6F9FD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Tag</a:t>
              </a:r>
              <a:endParaRPr sz="2800" b="1">
                <a:solidFill>
                  <a:srgbClr val="F6F9FD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14" name="Google Shape;414;p42"/>
            <p:cNvSpPr txBox="1"/>
            <p:nvPr/>
          </p:nvSpPr>
          <p:spPr>
            <a:xfrm>
              <a:off x="5834582" y="4792162"/>
              <a:ext cx="42672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800" b="1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@</a:t>
              </a:r>
              <a:endParaRPr sz="2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15" name="Google Shape;415;p42"/>
            <p:cNvSpPr txBox="1"/>
            <p:nvPr/>
          </p:nvSpPr>
          <p:spPr>
            <a:xfrm>
              <a:off x="4774396" y="5321016"/>
              <a:ext cx="1171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800" b="1">
                  <a:solidFill>
                    <a:srgbClr val="F6F9FD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Text</a:t>
              </a:r>
              <a:endParaRPr sz="2800" b="1">
                <a:solidFill>
                  <a:srgbClr val="F6F9FD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416" name="Google Shape;416;p42"/>
          <p:cNvGrpSpPr/>
          <p:nvPr/>
        </p:nvGrpSpPr>
        <p:grpSpPr>
          <a:xfrm>
            <a:off x="777875" y="1062987"/>
            <a:ext cx="3048000" cy="2124713"/>
            <a:chOff x="1386" y="2007"/>
            <a:chExt cx="4800" cy="3346"/>
          </a:xfrm>
        </p:grpSpPr>
        <p:sp>
          <p:nvSpPr>
            <p:cNvPr id="417" name="Google Shape;417;p42"/>
            <p:cNvSpPr txBox="1"/>
            <p:nvPr/>
          </p:nvSpPr>
          <p:spPr>
            <a:xfrm>
              <a:off x="1386" y="2007"/>
              <a:ext cx="48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800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disaster &amp; non-disaster tag</a:t>
              </a:r>
              <a:endParaRPr sz="28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18" name="Google Shape;418;p42"/>
            <p:cNvSpPr txBox="1"/>
            <p:nvPr/>
          </p:nvSpPr>
          <p:spPr>
            <a:xfrm>
              <a:off x="1386" y="3853"/>
              <a:ext cx="48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1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Determine if a tweet contains a tag that often appears in disaster tweets</a:t>
              </a:r>
              <a:endParaRPr sz="16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419" name="Google Shape;419;p42"/>
          <p:cNvGrpSpPr/>
          <p:nvPr/>
        </p:nvGrpSpPr>
        <p:grpSpPr>
          <a:xfrm>
            <a:off x="315374" y="3630225"/>
            <a:ext cx="3429000" cy="2349898"/>
            <a:chOff x="565" y="1754"/>
            <a:chExt cx="5400" cy="3701"/>
          </a:xfrm>
        </p:grpSpPr>
        <p:sp>
          <p:nvSpPr>
            <p:cNvPr id="420" name="Google Shape;420;p42"/>
            <p:cNvSpPr txBox="1"/>
            <p:nvPr/>
          </p:nvSpPr>
          <p:spPr>
            <a:xfrm>
              <a:off x="565" y="1754"/>
              <a:ext cx="5400" cy="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800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disaster &amp; non-disaster n-gram</a:t>
              </a:r>
              <a:endParaRPr sz="28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21" name="Google Shape;421;p42"/>
            <p:cNvSpPr txBox="1"/>
            <p:nvPr/>
          </p:nvSpPr>
          <p:spPr>
            <a:xfrm>
              <a:off x="565" y="3955"/>
              <a:ext cx="54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1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Determine if a tweet contains an n-gram that often appears in disaster tweets</a:t>
              </a:r>
              <a:endParaRPr sz="16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422" name="Google Shape;422;p42"/>
          <p:cNvGrpSpPr/>
          <p:nvPr/>
        </p:nvGrpSpPr>
        <p:grpSpPr>
          <a:xfrm>
            <a:off x="8281375" y="843275"/>
            <a:ext cx="3810000" cy="2183825"/>
            <a:chOff x="1296" y="1660"/>
            <a:chExt cx="6000" cy="3439"/>
          </a:xfrm>
        </p:grpSpPr>
        <p:sp>
          <p:nvSpPr>
            <p:cNvPr id="423" name="Google Shape;423;p42"/>
            <p:cNvSpPr txBox="1"/>
            <p:nvPr/>
          </p:nvSpPr>
          <p:spPr>
            <a:xfrm>
              <a:off x="1296" y="1660"/>
              <a:ext cx="6000" cy="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800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disaster &amp; non-disaster keyword</a:t>
              </a:r>
              <a:endParaRPr sz="28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24" name="Google Shape;424;p42"/>
            <p:cNvSpPr txBox="1"/>
            <p:nvPr/>
          </p:nvSpPr>
          <p:spPr>
            <a:xfrm>
              <a:off x="1296" y="3599"/>
              <a:ext cx="60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1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Determine whether a tweet contains frequent disasters</a:t>
              </a:r>
              <a:endParaRPr sz="16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 keyword appearing in tweet</a:t>
              </a:r>
              <a:endParaRPr sz="16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425" name="Google Shape;425;p42"/>
          <p:cNvGrpSpPr/>
          <p:nvPr/>
        </p:nvGrpSpPr>
        <p:grpSpPr>
          <a:xfrm>
            <a:off x="8470375" y="3837475"/>
            <a:ext cx="3238500" cy="1856095"/>
            <a:chOff x="1870" y="2079"/>
            <a:chExt cx="5100" cy="2923"/>
          </a:xfrm>
        </p:grpSpPr>
        <p:sp>
          <p:nvSpPr>
            <p:cNvPr id="426" name="Google Shape;426;p42"/>
            <p:cNvSpPr txBox="1"/>
            <p:nvPr/>
          </p:nvSpPr>
          <p:spPr>
            <a:xfrm>
              <a:off x="1870" y="2079"/>
              <a:ext cx="51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800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disaster &amp; non-disaster @</a:t>
              </a:r>
              <a:endParaRPr sz="28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27" name="Google Shape;427;p42"/>
            <p:cNvSpPr txBox="1"/>
            <p:nvPr/>
          </p:nvSpPr>
          <p:spPr>
            <a:xfrm>
              <a:off x="1870" y="3502"/>
              <a:ext cx="48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1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Determine if a tweet contains an @ that often appears in disaster tweets</a:t>
              </a:r>
              <a:endParaRPr sz="16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428" name="Google Shape;428;p42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16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34" name="Google Shape;434;p43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35" name="Google Shape;435;p43"/>
          <p:cNvSpPr/>
          <p:nvPr/>
        </p:nvSpPr>
        <p:spPr>
          <a:xfrm>
            <a:off x="1080770" y="324485"/>
            <a:ext cx="3944620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Example : Ratio of keyword</a:t>
            </a:r>
            <a:endParaRPr sz="20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36" name="Google Shape;436;p43"/>
          <p:cNvGrpSpPr/>
          <p:nvPr/>
        </p:nvGrpSpPr>
        <p:grpSpPr>
          <a:xfrm>
            <a:off x="11281546" y="1021303"/>
            <a:ext cx="824267" cy="5495067"/>
            <a:chOff x="9846542" y="1813000"/>
            <a:chExt cx="658088" cy="4387216"/>
          </a:xfrm>
        </p:grpSpPr>
        <p:sp>
          <p:nvSpPr>
            <p:cNvPr id="437" name="Google Shape;437;p43"/>
            <p:cNvSpPr/>
            <p:nvPr/>
          </p:nvSpPr>
          <p:spPr>
            <a:xfrm>
              <a:off x="9846542" y="1813000"/>
              <a:ext cx="658088" cy="1078832"/>
            </a:xfrm>
            <a:custGeom>
              <a:avLst/>
              <a:gdLst/>
              <a:ahLst/>
              <a:cxnLst/>
              <a:rect l="l" t="t" r="r" b="b"/>
              <a:pathLst>
                <a:path w="3535" h="5800" extrusionOk="0">
                  <a:moveTo>
                    <a:pt x="2174" y="4724"/>
                  </a:moveTo>
                  <a:lnTo>
                    <a:pt x="3535" y="5397"/>
                  </a:lnTo>
                  <a:lnTo>
                    <a:pt x="3133" y="3521"/>
                  </a:lnTo>
                  <a:lnTo>
                    <a:pt x="2462" y="3691"/>
                  </a:lnTo>
                  <a:lnTo>
                    <a:pt x="2492" y="3591"/>
                  </a:lnTo>
                  <a:lnTo>
                    <a:pt x="2523" y="3490"/>
                  </a:lnTo>
                  <a:lnTo>
                    <a:pt x="2552" y="3385"/>
                  </a:lnTo>
                  <a:lnTo>
                    <a:pt x="2582" y="3281"/>
                  </a:lnTo>
                  <a:lnTo>
                    <a:pt x="2611" y="3176"/>
                  </a:lnTo>
                  <a:lnTo>
                    <a:pt x="2638" y="3069"/>
                  </a:lnTo>
                  <a:lnTo>
                    <a:pt x="2665" y="2962"/>
                  </a:lnTo>
                  <a:lnTo>
                    <a:pt x="2691" y="2856"/>
                  </a:lnTo>
                  <a:lnTo>
                    <a:pt x="2714" y="2749"/>
                  </a:lnTo>
                  <a:lnTo>
                    <a:pt x="2736" y="2644"/>
                  </a:lnTo>
                  <a:lnTo>
                    <a:pt x="2757" y="2540"/>
                  </a:lnTo>
                  <a:lnTo>
                    <a:pt x="2774" y="2437"/>
                  </a:lnTo>
                  <a:lnTo>
                    <a:pt x="2790" y="2336"/>
                  </a:lnTo>
                  <a:lnTo>
                    <a:pt x="2802" y="2237"/>
                  </a:lnTo>
                  <a:lnTo>
                    <a:pt x="2813" y="2141"/>
                  </a:lnTo>
                  <a:lnTo>
                    <a:pt x="2821" y="2048"/>
                  </a:lnTo>
                  <a:lnTo>
                    <a:pt x="2823" y="1992"/>
                  </a:lnTo>
                  <a:lnTo>
                    <a:pt x="2824" y="1936"/>
                  </a:lnTo>
                  <a:lnTo>
                    <a:pt x="2824" y="1883"/>
                  </a:lnTo>
                  <a:lnTo>
                    <a:pt x="2823" y="1829"/>
                  </a:lnTo>
                  <a:lnTo>
                    <a:pt x="2821" y="1775"/>
                  </a:lnTo>
                  <a:lnTo>
                    <a:pt x="2817" y="1722"/>
                  </a:lnTo>
                  <a:lnTo>
                    <a:pt x="2813" y="1669"/>
                  </a:lnTo>
                  <a:lnTo>
                    <a:pt x="2807" y="1618"/>
                  </a:lnTo>
                  <a:lnTo>
                    <a:pt x="2800" y="1566"/>
                  </a:lnTo>
                  <a:lnTo>
                    <a:pt x="2791" y="1515"/>
                  </a:lnTo>
                  <a:lnTo>
                    <a:pt x="2783" y="1466"/>
                  </a:lnTo>
                  <a:lnTo>
                    <a:pt x="2773" y="1416"/>
                  </a:lnTo>
                  <a:lnTo>
                    <a:pt x="2762" y="1367"/>
                  </a:lnTo>
                  <a:lnTo>
                    <a:pt x="2750" y="1319"/>
                  </a:lnTo>
                  <a:lnTo>
                    <a:pt x="2736" y="1271"/>
                  </a:lnTo>
                  <a:lnTo>
                    <a:pt x="2723" y="1224"/>
                  </a:lnTo>
                  <a:lnTo>
                    <a:pt x="2708" y="1179"/>
                  </a:lnTo>
                  <a:lnTo>
                    <a:pt x="2693" y="1132"/>
                  </a:lnTo>
                  <a:lnTo>
                    <a:pt x="2677" y="1088"/>
                  </a:lnTo>
                  <a:lnTo>
                    <a:pt x="2660" y="1044"/>
                  </a:lnTo>
                  <a:lnTo>
                    <a:pt x="2643" y="1001"/>
                  </a:lnTo>
                  <a:lnTo>
                    <a:pt x="2625" y="958"/>
                  </a:lnTo>
                  <a:lnTo>
                    <a:pt x="2606" y="917"/>
                  </a:lnTo>
                  <a:lnTo>
                    <a:pt x="2587" y="876"/>
                  </a:lnTo>
                  <a:lnTo>
                    <a:pt x="2567" y="836"/>
                  </a:lnTo>
                  <a:lnTo>
                    <a:pt x="2546" y="797"/>
                  </a:lnTo>
                  <a:lnTo>
                    <a:pt x="2525" y="757"/>
                  </a:lnTo>
                  <a:lnTo>
                    <a:pt x="2505" y="719"/>
                  </a:lnTo>
                  <a:lnTo>
                    <a:pt x="2462" y="646"/>
                  </a:lnTo>
                  <a:lnTo>
                    <a:pt x="2416" y="577"/>
                  </a:lnTo>
                  <a:lnTo>
                    <a:pt x="2371" y="511"/>
                  </a:lnTo>
                  <a:lnTo>
                    <a:pt x="2324" y="447"/>
                  </a:lnTo>
                  <a:lnTo>
                    <a:pt x="2278" y="388"/>
                  </a:lnTo>
                  <a:lnTo>
                    <a:pt x="2231" y="333"/>
                  </a:lnTo>
                  <a:lnTo>
                    <a:pt x="2185" y="282"/>
                  </a:lnTo>
                  <a:lnTo>
                    <a:pt x="2139" y="235"/>
                  </a:lnTo>
                  <a:lnTo>
                    <a:pt x="2094" y="191"/>
                  </a:lnTo>
                  <a:lnTo>
                    <a:pt x="2050" y="153"/>
                  </a:lnTo>
                  <a:lnTo>
                    <a:pt x="2007" y="117"/>
                  </a:lnTo>
                  <a:lnTo>
                    <a:pt x="1965" y="87"/>
                  </a:lnTo>
                  <a:lnTo>
                    <a:pt x="1926" y="61"/>
                  </a:lnTo>
                  <a:lnTo>
                    <a:pt x="1889" y="39"/>
                  </a:lnTo>
                  <a:lnTo>
                    <a:pt x="1871" y="30"/>
                  </a:lnTo>
                  <a:lnTo>
                    <a:pt x="1854" y="22"/>
                  </a:lnTo>
                  <a:lnTo>
                    <a:pt x="1838" y="16"/>
                  </a:lnTo>
                  <a:lnTo>
                    <a:pt x="1823" y="10"/>
                  </a:lnTo>
                  <a:lnTo>
                    <a:pt x="1808" y="6"/>
                  </a:lnTo>
                  <a:lnTo>
                    <a:pt x="1794" y="2"/>
                  </a:lnTo>
                  <a:lnTo>
                    <a:pt x="1780" y="1"/>
                  </a:lnTo>
                  <a:lnTo>
                    <a:pt x="1768" y="0"/>
                  </a:lnTo>
                  <a:lnTo>
                    <a:pt x="1757" y="1"/>
                  </a:lnTo>
                  <a:lnTo>
                    <a:pt x="1743" y="2"/>
                  </a:lnTo>
                  <a:lnTo>
                    <a:pt x="1729" y="6"/>
                  </a:lnTo>
                  <a:lnTo>
                    <a:pt x="1714" y="10"/>
                  </a:lnTo>
                  <a:lnTo>
                    <a:pt x="1699" y="16"/>
                  </a:lnTo>
                  <a:lnTo>
                    <a:pt x="1682" y="22"/>
                  </a:lnTo>
                  <a:lnTo>
                    <a:pt x="1666" y="30"/>
                  </a:lnTo>
                  <a:lnTo>
                    <a:pt x="1648" y="39"/>
                  </a:lnTo>
                  <a:lnTo>
                    <a:pt x="1611" y="61"/>
                  </a:lnTo>
                  <a:lnTo>
                    <a:pt x="1572" y="87"/>
                  </a:lnTo>
                  <a:lnTo>
                    <a:pt x="1530" y="117"/>
                  </a:lnTo>
                  <a:lnTo>
                    <a:pt x="1487" y="153"/>
                  </a:lnTo>
                  <a:lnTo>
                    <a:pt x="1443" y="191"/>
                  </a:lnTo>
                  <a:lnTo>
                    <a:pt x="1398" y="235"/>
                  </a:lnTo>
                  <a:lnTo>
                    <a:pt x="1352" y="282"/>
                  </a:lnTo>
                  <a:lnTo>
                    <a:pt x="1306" y="333"/>
                  </a:lnTo>
                  <a:lnTo>
                    <a:pt x="1259" y="388"/>
                  </a:lnTo>
                  <a:lnTo>
                    <a:pt x="1213" y="447"/>
                  </a:lnTo>
                  <a:lnTo>
                    <a:pt x="1166" y="511"/>
                  </a:lnTo>
                  <a:lnTo>
                    <a:pt x="1121" y="577"/>
                  </a:lnTo>
                  <a:lnTo>
                    <a:pt x="1075" y="646"/>
                  </a:lnTo>
                  <a:lnTo>
                    <a:pt x="1032" y="719"/>
                  </a:lnTo>
                  <a:lnTo>
                    <a:pt x="1012" y="757"/>
                  </a:lnTo>
                  <a:lnTo>
                    <a:pt x="991" y="797"/>
                  </a:lnTo>
                  <a:lnTo>
                    <a:pt x="970" y="836"/>
                  </a:lnTo>
                  <a:lnTo>
                    <a:pt x="950" y="876"/>
                  </a:lnTo>
                  <a:lnTo>
                    <a:pt x="931" y="917"/>
                  </a:lnTo>
                  <a:lnTo>
                    <a:pt x="912" y="958"/>
                  </a:lnTo>
                  <a:lnTo>
                    <a:pt x="894" y="1001"/>
                  </a:lnTo>
                  <a:lnTo>
                    <a:pt x="877" y="1044"/>
                  </a:lnTo>
                  <a:lnTo>
                    <a:pt x="860" y="1088"/>
                  </a:lnTo>
                  <a:lnTo>
                    <a:pt x="844" y="1132"/>
                  </a:lnTo>
                  <a:lnTo>
                    <a:pt x="829" y="1179"/>
                  </a:lnTo>
                  <a:lnTo>
                    <a:pt x="814" y="1224"/>
                  </a:lnTo>
                  <a:lnTo>
                    <a:pt x="801" y="1271"/>
                  </a:lnTo>
                  <a:lnTo>
                    <a:pt x="787" y="1319"/>
                  </a:lnTo>
                  <a:lnTo>
                    <a:pt x="775" y="1367"/>
                  </a:lnTo>
                  <a:lnTo>
                    <a:pt x="764" y="1416"/>
                  </a:lnTo>
                  <a:lnTo>
                    <a:pt x="754" y="1466"/>
                  </a:lnTo>
                  <a:lnTo>
                    <a:pt x="746" y="1515"/>
                  </a:lnTo>
                  <a:lnTo>
                    <a:pt x="737" y="1566"/>
                  </a:lnTo>
                  <a:lnTo>
                    <a:pt x="730" y="1618"/>
                  </a:lnTo>
                  <a:lnTo>
                    <a:pt x="723" y="1669"/>
                  </a:lnTo>
                  <a:lnTo>
                    <a:pt x="720" y="1722"/>
                  </a:lnTo>
                  <a:lnTo>
                    <a:pt x="716" y="1775"/>
                  </a:lnTo>
                  <a:lnTo>
                    <a:pt x="714" y="1829"/>
                  </a:lnTo>
                  <a:lnTo>
                    <a:pt x="712" y="1883"/>
                  </a:lnTo>
                  <a:lnTo>
                    <a:pt x="712" y="1936"/>
                  </a:lnTo>
                  <a:lnTo>
                    <a:pt x="714" y="1992"/>
                  </a:lnTo>
                  <a:lnTo>
                    <a:pt x="716" y="2048"/>
                  </a:lnTo>
                  <a:lnTo>
                    <a:pt x="723" y="2141"/>
                  </a:lnTo>
                  <a:lnTo>
                    <a:pt x="735" y="2237"/>
                  </a:lnTo>
                  <a:lnTo>
                    <a:pt x="747" y="2336"/>
                  </a:lnTo>
                  <a:lnTo>
                    <a:pt x="763" y="2437"/>
                  </a:lnTo>
                  <a:lnTo>
                    <a:pt x="780" y="2540"/>
                  </a:lnTo>
                  <a:lnTo>
                    <a:pt x="801" y="2644"/>
                  </a:lnTo>
                  <a:lnTo>
                    <a:pt x="823" y="2749"/>
                  </a:lnTo>
                  <a:lnTo>
                    <a:pt x="846" y="2856"/>
                  </a:lnTo>
                  <a:lnTo>
                    <a:pt x="872" y="2962"/>
                  </a:lnTo>
                  <a:lnTo>
                    <a:pt x="899" y="3069"/>
                  </a:lnTo>
                  <a:lnTo>
                    <a:pt x="926" y="3176"/>
                  </a:lnTo>
                  <a:lnTo>
                    <a:pt x="955" y="3281"/>
                  </a:lnTo>
                  <a:lnTo>
                    <a:pt x="985" y="3385"/>
                  </a:lnTo>
                  <a:lnTo>
                    <a:pt x="1014" y="3490"/>
                  </a:lnTo>
                  <a:lnTo>
                    <a:pt x="1045" y="3591"/>
                  </a:lnTo>
                  <a:lnTo>
                    <a:pt x="1075" y="3691"/>
                  </a:lnTo>
                  <a:lnTo>
                    <a:pt x="404" y="3521"/>
                  </a:lnTo>
                  <a:lnTo>
                    <a:pt x="0" y="5397"/>
                  </a:lnTo>
                  <a:lnTo>
                    <a:pt x="1362" y="4724"/>
                  </a:lnTo>
                  <a:lnTo>
                    <a:pt x="1768" y="5800"/>
                  </a:lnTo>
                  <a:lnTo>
                    <a:pt x="2174" y="472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38" name="Google Shape;438;p43"/>
            <p:cNvSpPr/>
            <p:nvPr/>
          </p:nvSpPr>
          <p:spPr>
            <a:xfrm>
              <a:off x="9922624" y="2891833"/>
              <a:ext cx="504350" cy="3308383"/>
            </a:xfrm>
            <a:custGeom>
              <a:avLst/>
              <a:gdLst/>
              <a:ahLst/>
              <a:cxnLst/>
              <a:rect l="l" t="t" r="r" b="b"/>
              <a:pathLst>
                <a:path w="504350" h="3308383" extrusionOk="0">
                  <a:moveTo>
                    <a:pt x="243936" y="0"/>
                  </a:moveTo>
                  <a:lnTo>
                    <a:pt x="260414" y="0"/>
                  </a:lnTo>
                  <a:lnTo>
                    <a:pt x="263584" y="338513"/>
                  </a:lnTo>
                  <a:cubicBezTo>
                    <a:pt x="268875" y="619190"/>
                    <a:pt x="279825" y="927510"/>
                    <a:pt x="296771" y="1250864"/>
                  </a:cubicBezTo>
                  <a:cubicBezTo>
                    <a:pt x="339136" y="2059247"/>
                    <a:pt x="408953" y="2770268"/>
                    <a:pt x="480386" y="3188542"/>
                  </a:cubicBezTo>
                  <a:lnTo>
                    <a:pt x="504350" y="3308383"/>
                  </a:lnTo>
                  <a:lnTo>
                    <a:pt x="0" y="3308383"/>
                  </a:lnTo>
                  <a:lnTo>
                    <a:pt x="23964" y="3188542"/>
                  </a:lnTo>
                  <a:cubicBezTo>
                    <a:pt x="95398" y="2770268"/>
                    <a:pt x="165214" y="2059247"/>
                    <a:pt x="207580" y="1250864"/>
                  </a:cubicBezTo>
                  <a:cubicBezTo>
                    <a:pt x="224526" y="927510"/>
                    <a:pt x="235476" y="619190"/>
                    <a:pt x="240766" y="338513"/>
                  </a:cubicBezTo>
                  <a:close/>
                </a:path>
              </a:pathLst>
            </a:custGeom>
            <a:solidFill>
              <a:srgbClr val="CFAF81"/>
            </a:solidFill>
            <a:ln>
              <a:noFill/>
            </a:ln>
            <a:effectLst>
              <a:outerShdw blurRad="419100" dist="25400" dir="2700000" sx="90000" sy="90000" algn="tl" rotWithShape="0">
                <a:srgbClr val="7F7F7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439" name="Google Shape;439;p43"/>
          <p:cNvSpPr txBox="1"/>
          <p:nvPr/>
        </p:nvSpPr>
        <p:spPr>
          <a:xfrm>
            <a:off x="6202073" y="398600"/>
            <a:ext cx="5185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keyword_ratio &lt;- tidy_train %&gt;%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filter(!is.na(keyword)) %&gt;% 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group_by(keyword, target) %&gt;%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summarise(n = n()) %&gt;%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mutate(ratio = n / sum(n)) %&gt;%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ungroup() %&gt;%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arrange(desc(n), desc(ratio))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40" name="Google Shape;440;p43"/>
          <p:cNvSpPr txBox="1"/>
          <p:nvPr/>
        </p:nvSpPr>
        <p:spPr>
          <a:xfrm>
            <a:off x="1080770" y="1235710"/>
            <a:ext cx="5121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 compute the number and ratio of different keywords appearing in target 1 and target 0 sets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41" name="Google Shape;4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775" y="2969850"/>
            <a:ext cx="7550850" cy="339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3"/>
          <p:cNvSpPr/>
          <p:nvPr/>
        </p:nvSpPr>
        <p:spPr>
          <a:xfrm>
            <a:off x="5816555" y="6289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17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4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48" name="Google Shape;448;p44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49" name="Google Shape;449;p44"/>
          <p:cNvSpPr/>
          <p:nvPr/>
        </p:nvSpPr>
        <p:spPr>
          <a:xfrm>
            <a:off x="1080775" y="324475"/>
            <a:ext cx="58632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Example: disaster &amp; non-disaster keyword</a:t>
            </a:r>
            <a:endParaRPr sz="20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0" name="Google Shape;450;p44"/>
          <p:cNvSpPr/>
          <p:nvPr/>
        </p:nvSpPr>
        <p:spPr>
          <a:xfrm>
            <a:off x="6002655" y="6117590"/>
            <a:ext cx="558800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18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51" name="Google Shape;451;p44"/>
          <p:cNvGrpSpPr/>
          <p:nvPr/>
        </p:nvGrpSpPr>
        <p:grpSpPr>
          <a:xfrm>
            <a:off x="431722" y="1019029"/>
            <a:ext cx="2234081" cy="5612295"/>
            <a:chOff x="4353767" y="1599976"/>
            <a:chExt cx="1900537" cy="3460962"/>
          </a:xfrm>
        </p:grpSpPr>
        <p:sp>
          <p:nvSpPr>
            <p:cNvPr id="452" name="Google Shape;452;p44"/>
            <p:cNvSpPr txBox="1"/>
            <p:nvPr/>
          </p:nvSpPr>
          <p:spPr>
            <a:xfrm rot="-5400000">
              <a:off x="4188017" y="3310888"/>
              <a:ext cx="1915800" cy="15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500">
                  <a:solidFill>
                    <a:srgbClr val="CEBFAD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01</a:t>
              </a:r>
              <a:endParaRPr sz="11500">
                <a:solidFill>
                  <a:srgbClr val="CEBFAD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53" name="Google Shape;453;p44"/>
            <p:cNvSpPr txBox="1"/>
            <p:nvPr/>
          </p:nvSpPr>
          <p:spPr>
            <a:xfrm>
              <a:off x="4392275" y="1987591"/>
              <a:ext cx="1823700" cy="13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count threshold: 20</a:t>
              </a:r>
              <a:endParaRPr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ratio threshold: 0.8</a:t>
              </a:r>
              <a:endParaRPr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If a keyword satisfy the above condition, we decided it was a disaster keyword</a:t>
              </a:r>
              <a:endParaRPr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54" name="Google Shape;454;p44"/>
            <p:cNvSpPr/>
            <p:nvPr/>
          </p:nvSpPr>
          <p:spPr>
            <a:xfrm rot="10800000">
              <a:off x="4460274" y="1599976"/>
              <a:ext cx="1686038" cy="367878"/>
            </a:xfrm>
            <a:custGeom>
              <a:avLst/>
              <a:gdLst/>
              <a:ahLst/>
              <a:cxnLst/>
              <a:rect l="l" t="t" r="r" b="b"/>
              <a:pathLst>
                <a:path w="1453481" h="482463" extrusionOk="0">
                  <a:moveTo>
                    <a:pt x="1383981" y="482463"/>
                  </a:moveTo>
                  <a:lnTo>
                    <a:pt x="69499" y="482463"/>
                  </a:lnTo>
                  <a:cubicBezTo>
                    <a:pt x="50308" y="482463"/>
                    <a:pt x="32933" y="474684"/>
                    <a:pt x="20356" y="462107"/>
                  </a:cubicBezTo>
                  <a:lnTo>
                    <a:pt x="1666" y="416986"/>
                  </a:lnTo>
                  <a:lnTo>
                    <a:pt x="1" y="416986"/>
                  </a:lnTo>
                  <a:lnTo>
                    <a:pt x="1" y="412967"/>
                  </a:lnTo>
                  <a:lnTo>
                    <a:pt x="0" y="412964"/>
                  </a:lnTo>
                  <a:lnTo>
                    <a:pt x="0" y="65477"/>
                  </a:lnTo>
                  <a:lnTo>
                    <a:pt x="1667" y="65477"/>
                  </a:lnTo>
                  <a:lnTo>
                    <a:pt x="20357" y="20356"/>
                  </a:lnTo>
                  <a:cubicBezTo>
                    <a:pt x="32934" y="7779"/>
                    <a:pt x="50309" y="0"/>
                    <a:pt x="69500" y="0"/>
                  </a:cubicBezTo>
                  <a:lnTo>
                    <a:pt x="1383982" y="0"/>
                  </a:lnTo>
                  <a:cubicBezTo>
                    <a:pt x="1403174" y="0"/>
                    <a:pt x="1420548" y="7779"/>
                    <a:pt x="1433125" y="20356"/>
                  </a:cubicBezTo>
                  <a:lnTo>
                    <a:pt x="1451815" y="65477"/>
                  </a:lnTo>
                  <a:lnTo>
                    <a:pt x="1453480" y="65477"/>
                  </a:lnTo>
                  <a:lnTo>
                    <a:pt x="1453480" y="69497"/>
                  </a:lnTo>
                  <a:lnTo>
                    <a:pt x="1453481" y="69499"/>
                  </a:lnTo>
                  <a:lnTo>
                    <a:pt x="1453481" y="416986"/>
                  </a:lnTo>
                  <a:lnTo>
                    <a:pt x="1451814" y="416986"/>
                  </a:lnTo>
                  <a:lnTo>
                    <a:pt x="1433124" y="462107"/>
                  </a:lnTo>
                  <a:cubicBezTo>
                    <a:pt x="1420547" y="474684"/>
                    <a:pt x="1403173" y="482463"/>
                    <a:pt x="1383981" y="482463"/>
                  </a:cubicBezTo>
                  <a:close/>
                </a:path>
              </a:pathLst>
            </a:custGeom>
            <a:gradFill>
              <a:gsLst>
                <a:gs pos="0">
                  <a:srgbClr val="DBA97F"/>
                </a:gs>
                <a:gs pos="100000">
                  <a:srgbClr val="CFAF8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55" name="Google Shape;455;p44"/>
            <p:cNvSpPr txBox="1"/>
            <p:nvPr/>
          </p:nvSpPr>
          <p:spPr>
            <a:xfrm>
              <a:off x="4392503" y="1670160"/>
              <a:ext cx="1861800" cy="2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  threshold</a:t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456" name="Google Shape;456;p44"/>
          <p:cNvGrpSpPr/>
          <p:nvPr/>
        </p:nvGrpSpPr>
        <p:grpSpPr>
          <a:xfrm>
            <a:off x="2665945" y="1233213"/>
            <a:ext cx="1862048" cy="4896021"/>
            <a:chOff x="6858215" y="1457368"/>
            <a:chExt cx="1862048" cy="4896021"/>
          </a:xfrm>
        </p:grpSpPr>
        <p:sp>
          <p:nvSpPr>
            <p:cNvPr id="457" name="Google Shape;457;p44"/>
            <p:cNvSpPr txBox="1"/>
            <p:nvPr/>
          </p:nvSpPr>
          <p:spPr>
            <a:xfrm rot="-5400000">
              <a:off x="6831284" y="1484299"/>
              <a:ext cx="1915910" cy="186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500">
                  <a:solidFill>
                    <a:srgbClr val="CEBFAD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02</a:t>
              </a:r>
              <a:endParaRPr sz="11500">
                <a:solidFill>
                  <a:srgbClr val="CEBFAD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58" name="Google Shape;458;p44"/>
            <p:cNvSpPr txBox="1"/>
            <p:nvPr/>
          </p:nvSpPr>
          <p:spPr>
            <a:xfrm>
              <a:off x="6877448" y="4475689"/>
              <a:ext cx="1823700" cy="18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Count how many disaster and non-disaster keyword each tweet contains</a:t>
              </a:r>
              <a:endParaRPr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59" name="Google Shape;459;p44"/>
            <p:cNvSpPr/>
            <p:nvPr/>
          </p:nvSpPr>
          <p:spPr>
            <a:xfrm rot="10800000">
              <a:off x="6946992" y="3963062"/>
              <a:ext cx="1684493" cy="367973"/>
            </a:xfrm>
            <a:custGeom>
              <a:avLst/>
              <a:gdLst/>
              <a:ahLst/>
              <a:cxnLst/>
              <a:rect l="l" t="t" r="r" b="b"/>
              <a:pathLst>
                <a:path w="1453481" h="482463" extrusionOk="0">
                  <a:moveTo>
                    <a:pt x="1383981" y="482463"/>
                  </a:moveTo>
                  <a:lnTo>
                    <a:pt x="69499" y="482463"/>
                  </a:lnTo>
                  <a:cubicBezTo>
                    <a:pt x="50308" y="482463"/>
                    <a:pt x="32933" y="474684"/>
                    <a:pt x="20356" y="462107"/>
                  </a:cubicBezTo>
                  <a:lnTo>
                    <a:pt x="1666" y="416986"/>
                  </a:lnTo>
                  <a:lnTo>
                    <a:pt x="1" y="416986"/>
                  </a:lnTo>
                  <a:lnTo>
                    <a:pt x="1" y="412967"/>
                  </a:lnTo>
                  <a:lnTo>
                    <a:pt x="0" y="412964"/>
                  </a:lnTo>
                  <a:lnTo>
                    <a:pt x="0" y="65477"/>
                  </a:lnTo>
                  <a:lnTo>
                    <a:pt x="1667" y="65477"/>
                  </a:lnTo>
                  <a:lnTo>
                    <a:pt x="20357" y="20356"/>
                  </a:lnTo>
                  <a:cubicBezTo>
                    <a:pt x="32934" y="7779"/>
                    <a:pt x="50309" y="0"/>
                    <a:pt x="69500" y="0"/>
                  </a:cubicBezTo>
                  <a:lnTo>
                    <a:pt x="1383982" y="0"/>
                  </a:lnTo>
                  <a:cubicBezTo>
                    <a:pt x="1403174" y="0"/>
                    <a:pt x="1420548" y="7779"/>
                    <a:pt x="1433125" y="20356"/>
                  </a:cubicBezTo>
                  <a:lnTo>
                    <a:pt x="1451815" y="65477"/>
                  </a:lnTo>
                  <a:lnTo>
                    <a:pt x="1453480" y="65477"/>
                  </a:lnTo>
                  <a:lnTo>
                    <a:pt x="1453480" y="69497"/>
                  </a:lnTo>
                  <a:lnTo>
                    <a:pt x="1453481" y="69499"/>
                  </a:lnTo>
                  <a:lnTo>
                    <a:pt x="1453481" y="416986"/>
                  </a:lnTo>
                  <a:lnTo>
                    <a:pt x="1451814" y="416986"/>
                  </a:lnTo>
                  <a:lnTo>
                    <a:pt x="1433124" y="462107"/>
                  </a:lnTo>
                  <a:cubicBezTo>
                    <a:pt x="1420547" y="474684"/>
                    <a:pt x="1403173" y="482463"/>
                    <a:pt x="1383981" y="482463"/>
                  </a:cubicBezTo>
                  <a:close/>
                </a:path>
              </a:pathLst>
            </a:custGeom>
            <a:gradFill>
              <a:gsLst>
                <a:gs pos="0">
                  <a:srgbClr val="DBA97F"/>
                </a:gs>
                <a:gs pos="100000">
                  <a:srgbClr val="CFAF8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60" name="Google Shape;460;p44"/>
            <p:cNvSpPr txBox="1"/>
            <p:nvPr/>
          </p:nvSpPr>
          <p:spPr>
            <a:xfrm>
              <a:off x="7255071" y="3950480"/>
              <a:ext cx="107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Count</a:t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461" name="Google Shape;461;p44"/>
          <p:cNvGrpSpPr/>
          <p:nvPr/>
        </p:nvGrpSpPr>
        <p:grpSpPr>
          <a:xfrm>
            <a:off x="4712233" y="1019491"/>
            <a:ext cx="2004750" cy="4214281"/>
            <a:chOff x="9325713" y="1599881"/>
            <a:chExt cx="2004750" cy="4214281"/>
          </a:xfrm>
        </p:grpSpPr>
        <p:sp>
          <p:nvSpPr>
            <p:cNvPr id="462" name="Google Shape;462;p44"/>
            <p:cNvSpPr txBox="1"/>
            <p:nvPr/>
          </p:nvSpPr>
          <p:spPr>
            <a:xfrm rot="-5400000">
              <a:off x="9298782" y="3925183"/>
              <a:ext cx="1915910" cy="186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500">
                  <a:solidFill>
                    <a:srgbClr val="CEBFAD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03</a:t>
              </a:r>
              <a:endParaRPr sz="11500">
                <a:solidFill>
                  <a:srgbClr val="CEBFAD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63" name="Google Shape;463;p44"/>
            <p:cNvSpPr txBox="1"/>
            <p:nvPr/>
          </p:nvSpPr>
          <p:spPr>
            <a:xfrm>
              <a:off x="9344763" y="2112326"/>
              <a:ext cx="1985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If it contains: &gt;0</a:t>
              </a:r>
              <a:endParaRPr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If not: 0</a:t>
              </a:r>
              <a:endParaRPr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64" name="Google Shape;464;p44"/>
            <p:cNvSpPr/>
            <p:nvPr/>
          </p:nvSpPr>
          <p:spPr>
            <a:xfrm rot="10800000">
              <a:off x="9414491" y="1599881"/>
              <a:ext cx="1684493" cy="367973"/>
            </a:xfrm>
            <a:custGeom>
              <a:avLst/>
              <a:gdLst/>
              <a:ahLst/>
              <a:cxnLst/>
              <a:rect l="l" t="t" r="r" b="b"/>
              <a:pathLst>
                <a:path w="1453481" h="482463" extrusionOk="0">
                  <a:moveTo>
                    <a:pt x="1383981" y="482463"/>
                  </a:moveTo>
                  <a:lnTo>
                    <a:pt x="69499" y="482463"/>
                  </a:lnTo>
                  <a:cubicBezTo>
                    <a:pt x="50308" y="482463"/>
                    <a:pt x="32933" y="474684"/>
                    <a:pt x="20356" y="462107"/>
                  </a:cubicBezTo>
                  <a:lnTo>
                    <a:pt x="1666" y="416986"/>
                  </a:lnTo>
                  <a:lnTo>
                    <a:pt x="1" y="416986"/>
                  </a:lnTo>
                  <a:lnTo>
                    <a:pt x="1" y="412967"/>
                  </a:lnTo>
                  <a:lnTo>
                    <a:pt x="0" y="412964"/>
                  </a:lnTo>
                  <a:lnTo>
                    <a:pt x="0" y="65477"/>
                  </a:lnTo>
                  <a:lnTo>
                    <a:pt x="1667" y="65477"/>
                  </a:lnTo>
                  <a:lnTo>
                    <a:pt x="20357" y="20356"/>
                  </a:lnTo>
                  <a:cubicBezTo>
                    <a:pt x="32934" y="7779"/>
                    <a:pt x="50309" y="0"/>
                    <a:pt x="69500" y="0"/>
                  </a:cubicBezTo>
                  <a:lnTo>
                    <a:pt x="1383982" y="0"/>
                  </a:lnTo>
                  <a:cubicBezTo>
                    <a:pt x="1403174" y="0"/>
                    <a:pt x="1420548" y="7779"/>
                    <a:pt x="1433125" y="20356"/>
                  </a:cubicBezTo>
                  <a:lnTo>
                    <a:pt x="1451815" y="65477"/>
                  </a:lnTo>
                  <a:lnTo>
                    <a:pt x="1453480" y="65477"/>
                  </a:lnTo>
                  <a:lnTo>
                    <a:pt x="1453480" y="69497"/>
                  </a:lnTo>
                  <a:lnTo>
                    <a:pt x="1453481" y="69499"/>
                  </a:lnTo>
                  <a:lnTo>
                    <a:pt x="1453481" y="416986"/>
                  </a:lnTo>
                  <a:lnTo>
                    <a:pt x="1451814" y="416986"/>
                  </a:lnTo>
                  <a:lnTo>
                    <a:pt x="1433124" y="462107"/>
                  </a:lnTo>
                  <a:cubicBezTo>
                    <a:pt x="1420547" y="474684"/>
                    <a:pt x="1403173" y="482463"/>
                    <a:pt x="1383981" y="482463"/>
                  </a:cubicBezTo>
                  <a:close/>
                </a:path>
              </a:pathLst>
            </a:custGeom>
            <a:gradFill>
              <a:gsLst>
                <a:gs pos="0">
                  <a:srgbClr val="DBA97F"/>
                </a:gs>
                <a:gs pos="100000">
                  <a:srgbClr val="CFAF8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65" name="Google Shape;465;p44"/>
            <p:cNvSpPr txBox="1"/>
            <p:nvPr/>
          </p:nvSpPr>
          <p:spPr>
            <a:xfrm>
              <a:off x="9446338" y="1600516"/>
              <a:ext cx="1741170" cy="398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classification</a:t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466" name="Google Shape;466;p44"/>
          <p:cNvSpPr/>
          <p:nvPr/>
        </p:nvSpPr>
        <p:spPr>
          <a:xfrm>
            <a:off x="6561445" y="2727338"/>
            <a:ext cx="1147500" cy="522000"/>
          </a:xfrm>
          <a:prstGeom prst="rightArrow">
            <a:avLst>
              <a:gd name="adj1" fmla="val 10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67" name="Google Shape;4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5986" y="1220137"/>
            <a:ext cx="1708925" cy="38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4086" y="1308901"/>
            <a:ext cx="1519433" cy="36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4"/>
          <p:cNvSpPr txBox="1"/>
          <p:nvPr/>
        </p:nvSpPr>
        <p:spPr>
          <a:xfrm>
            <a:off x="7585201" y="777025"/>
            <a:ext cx="211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 Keyword</a:t>
            </a:r>
            <a:endParaRPr sz="1600">
              <a:solidFill>
                <a:srgbClr val="26262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70" name="Google Shape;470;p44"/>
          <p:cNvSpPr txBox="1"/>
          <p:nvPr/>
        </p:nvSpPr>
        <p:spPr>
          <a:xfrm>
            <a:off x="9560350" y="730825"/>
            <a:ext cx="27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Non-disaster Keyword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5"/>
          <p:cNvSpPr/>
          <p:nvPr/>
        </p:nvSpPr>
        <p:spPr>
          <a:xfrm>
            <a:off x="431800" y="205105"/>
            <a:ext cx="648900" cy="638100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76" name="Google Shape;476;p45"/>
          <p:cNvSpPr/>
          <p:nvPr/>
        </p:nvSpPr>
        <p:spPr>
          <a:xfrm>
            <a:off x="777875" y="205105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77" name="Google Shape;477;p45"/>
          <p:cNvSpPr/>
          <p:nvPr/>
        </p:nvSpPr>
        <p:spPr>
          <a:xfrm>
            <a:off x="1130925" y="324475"/>
            <a:ext cx="56625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20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Example: Result</a:t>
            </a:r>
            <a:endParaRPr sz="20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78" name="Google Shape;478;p45"/>
          <p:cNvSpPr/>
          <p:nvPr/>
        </p:nvSpPr>
        <p:spPr>
          <a:xfrm>
            <a:off x="5298949" y="1070731"/>
            <a:ext cx="1584900" cy="1584900"/>
          </a:xfrm>
          <a:prstGeom prst="donut">
            <a:avLst>
              <a:gd name="adj" fmla="val 10146"/>
            </a:avLst>
          </a:prstGeom>
          <a:solidFill>
            <a:srgbClr val="D8B2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79" name="Google Shape;479;p45"/>
          <p:cNvSpPr/>
          <p:nvPr/>
        </p:nvSpPr>
        <p:spPr>
          <a:xfrm>
            <a:off x="5094115" y="861238"/>
            <a:ext cx="2003700" cy="2003700"/>
          </a:xfrm>
          <a:prstGeom prst="ellipse">
            <a:avLst/>
          </a:prstGeom>
          <a:noFill/>
          <a:ln w="76200" cap="flat" cmpd="sng">
            <a:solidFill>
              <a:srgbClr val="7F7F7F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0" name="Google Shape;480;p45"/>
          <p:cNvSpPr txBox="1"/>
          <p:nvPr/>
        </p:nvSpPr>
        <p:spPr>
          <a:xfrm>
            <a:off x="4144209" y="1460025"/>
            <a:ext cx="3894300" cy="1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 b="1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glimpse</a:t>
            </a:r>
            <a:endParaRPr sz="4800" b="1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81" name="Google Shape;4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788" y="3028088"/>
            <a:ext cx="9813114" cy="3688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8"/>
          <p:cNvGrpSpPr/>
          <p:nvPr/>
        </p:nvGrpSpPr>
        <p:grpSpPr>
          <a:xfrm>
            <a:off x="-38735" y="-56515"/>
            <a:ext cx="12230735" cy="6924675"/>
            <a:chOff x="-31" y="-92"/>
            <a:chExt cx="19261" cy="10905"/>
          </a:xfrm>
        </p:grpSpPr>
        <p:pic>
          <p:nvPicPr>
            <p:cNvPr id="201" name="Google Shape;201;p28" descr="5cb422cda1df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4201" y="-4200"/>
              <a:ext cx="10799" cy="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28"/>
            <p:cNvSpPr/>
            <p:nvPr/>
          </p:nvSpPr>
          <p:spPr>
            <a:xfrm>
              <a:off x="-31" y="-92"/>
              <a:ext cx="19261" cy="10905"/>
            </a:xfrm>
            <a:prstGeom prst="rect">
              <a:avLst/>
            </a:prstGeom>
            <a:solidFill>
              <a:srgbClr val="0C0C0C">
                <a:alpha val="4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203" name="Google Shape;203;p28"/>
          <p:cNvSpPr/>
          <p:nvPr/>
        </p:nvSpPr>
        <p:spPr>
          <a:xfrm>
            <a:off x="-3286760" y="-350520"/>
            <a:ext cx="8338820" cy="8199120"/>
          </a:xfrm>
          <a:prstGeom prst="ellipse">
            <a:avLst/>
          </a:prstGeom>
          <a:solidFill>
            <a:srgbClr val="3F3F3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10212705" y="1356995"/>
            <a:ext cx="4130040" cy="409384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9702800" y="787400"/>
            <a:ext cx="5149215" cy="5103495"/>
          </a:xfrm>
          <a:prstGeom prst="ellipse">
            <a:avLst/>
          </a:prstGeom>
          <a:noFill/>
          <a:ln w="19050" cap="flat" cmpd="sng">
            <a:solidFill>
              <a:schemeClr val="lt1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737235" y="3013710"/>
            <a:ext cx="3750945" cy="82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CONTENTS</a:t>
            </a:r>
            <a:endParaRPr sz="48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207" name="Google Shape;207;p28"/>
          <p:cNvCxnSpPr/>
          <p:nvPr/>
        </p:nvCxnSpPr>
        <p:spPr>
          <a:xfrm flipH="1">
            <a:off x="1429385" y="4106545"/>
            <a:ext cx="1000125" cy="10160"/>
          </a:xfrm>
          <a:prstGeom prst="straightConnector1">
            <a:avLst/>
          </a:prstGeom>
          <a:noFill/>
          <a:ln w="25400" cap="flat" cmpd="sng">
            <a:solidFill>
              <a:srgbClr val="D8B98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208;p28"/>
          <p:cNvSpPr/>
          <p:nvPr/>
        </p:nvSpPr>
        <p:spPr>
          <a:xfrm>
            <a:off x="6038215" y="1154430"/>
            <a:ext cx="3482340" cy="521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Overview</a:t>
            </a:r>
            <a:endParaRPr sz="28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5269548" y="1085727"/>
            <a:ext cx="567156" cy="567156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sz="14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0" name="Google Shape;210;p28"/>
          <p:cNvSpPr/>
          <p:nvPr/>
        </p:nvSpPr>
        <p:spPr>
          <a:xfrm>
            <a:off x="5288598" y="2100446"/>
            <a:ext cx="567156" cy="567156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sz="12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6038215" y="3179445"/>
            <a:ext cx="4551045" cy="521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Feature Engineering </a:t>
            </a:r>
            <a:endParaRPr sz="28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2" name="Google Shape;212;p28"/>
          <p:cNvSpPr/>
          <p:nvPr/>
        </p:nvSpPr>
        <p:spPr>
          <a:xfrm>
            <a:off x="5288598" y="3110621"/>
            <a:ext cx="567156" cy="567156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sz="12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6038215" y="4182110"/>
            <a:ext cx="4443095" cy="521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Sentimental Analysis</a:t>
            </a:r>
            <a:endParaRPr sz="28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5288598" y="4113275"/>
            <a:ext cx="567156" cy="567156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</a:t>
            </a:r>
            <a:endParaRPr sz="12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5" name="Google Shape;215;p28"/>
          <p:cNvSpPr/>
          <p:nvPr/>
        </p:nvSpPr>
        <p:spPr>
          <a:xfrm>
            <a:off x="6040755" y="5302250"/>
            <a:ext cx="3308985" cy="521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training</a:t>
            </a:r>
            <a:endParaRPr sz="28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5288598" y="5233415"/>
            <a:ext cx="567156" cy="567156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05</a:t>
            </a:r>
            <a:endParaRPr sz="12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7" name="Google Shape;217;p28"/>
          <p:cNvSpPr/>
          <p:nvPr/>
        </p:nvSpPr>
        <p:spPr>
          <a:xfrm>
            <a:off x="6038075" y="2166925"/>
            <a:ext cx="45510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Topic Modeling with LDA</a:t>
            </a:r>
            <a:endParaRPr sz="28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7" name="Google Shape;487;p46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8" name="Google Shape;488;p46"/>
          <p:cNvSpPr/>
          <p:nvPr/>
        </p:nvSpPr>
        <p:spPr>
          <a:xfrm>
            <a:off x="1080775" y="324475"/>
            <a:ext cx="5480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Feature Engineering: N-gram analysis</a:t>
            </a:r>
            <a:endParaRPr sz="20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9" name="Google Shape;489;p46"/>
          <p:cNvSpPr/>
          <p:nvPr/>
        </p:nvSpPr>
        <p:spPr>
          <a:xfrm>
            <a:off x="6002655" y="6117590"/>
            <a:ext cx="558800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20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0" name="Google Shape;490;p46"/>
          <p:cNvSpPr/>
          <p:nvPr/>
        </p:nvSpPr>
        <p:spPr>
          <a:xfrm>
            <a:off x="6653672" y="2272041"/>
            <a:ext cx="4210425" cy="68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unnest_tokens(unigram, text, token = "ngrams", n = N)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Decompose text into N-word phrases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1" name="Google Shape;491;p46"/>
          <p:cNvSpPr/>
          <p:nvPr/>
        </p:nvSpPr>
        <p:spPr>
          <a:xfrm>
            <a:off x="6653673" y="1935813"/>
            <a:ext cx="2050552" cy="3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Tokenization</a:t>
            </a:r>
            <a:endParaRPr sz="16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2" name="Google Shape;492;p46"/>
          <p:cNvSpPr/>
          <p:nvPr/>
        </p:nvSpPr>
        <p:spPr>
          <a:xfrm>
            <a:off x="6653672" y="3449685"/>
            <a:ext cx="4210425" cy="68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remove the non-words item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anti-join the stop word to remove stop words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3" name="Google Shape;493;p46"/>
          <p:cNvSpPr/>
          <p:nvPr/>
        </p:nvSpPr>
        <p:spPr>
          <a:xfrm>
            <a:off x="6653673" y="3113457"/>
            <a:ext cx="2050552" cy="3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Clean</a:t>
            </a:r>
            <a:endParaRPr sz="16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4" name="Google Shape;494;p46"/>
          <p:cNvSpPr/>
          <p:nvPr/>
        </p:nvSpPr>
        <p:spPr>
          <a:xfrm>
            <a:off x="6653672" y="4627328"/>
            <a:ext cx="4210425" cy="95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group by the n-gram and target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Count the number and ratio of a n-gram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5" name="Google Shape;495;p46"/>
          <p:cNvSpPr/>
          <p:nvPr/>
        </p:nvSpPr>
        <p:spPr>
          <a:xfrm>
            <a:off x="6653673" y="4291100"/>
            <a:ext cx="2050552" cy="3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group and sum</a:t>
            </a:r>
            <a:endParaRPr sz="16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96" name="Google Shape;496;p46"/>
          <p:cNvGrpSpPr/>
          <p:nvPr/>
        </p:nvGrpSpPr>
        <p:grpSpPr>
          <a:xfrm>
            <a:off x="1391920" y="1461770"/>
            <a:ext cx="4371975" cy="4262755"/>
            <a:chOff x="2192" y="2302"/>
            <a:chExt cx="6885" cy="6713"/>
          </a:xfrm>
        </p:grpSpPr>
        <p:sp>
          <p:nvSpPr>
            <p:cNvPr id="497" name="Google Shape;497;p46"/>
            <p:cNvSpPr/>
            <p:nvPr/>
          </p:nvSpPr>
          <p:spPr>
            <a:xfrm rot="10800000" flipH="1">
              <a:off x="3467" y="7505"/>
              <a:ext cx="3075" cy="982"/>
            </a:xfrm>
            <a:custGeom>
              <a:avLst/>
              <a:gdLst/>
              <a:ahLst/>
              <a:cxnLst/>
              <a:rect l="l" t="t" r="r" b="b"/>
              <a:pathLst>
                <a:path w="262" h="84" extrusionOk="0">
                  <a:moveTo>
                    <a:pt x="0" y="84"/>
                  </a:moveTo>
                  <a:cubicBezTo>
                    <a:pt x="43" y="33"/>
                    <a:pt x="107" y="0"/>
                    <a:pt x="179" y="0"/>
                  </a:cubicBezTo>
                  <a:cubicBezTo>
                    <a:pt x="208" y="0"/>
                    <a:pt x="236" y="5"/>
                    <a:pt x="262" y="15"/>
                  </a:cubicBezTo>
                </a:path>
              </a:pathLst>
            </a:custGeom>
            <a:noFill/>
            <a:ln w="15875" cap="flat" cmpd="sng">
              <a:solidFill>
                <a:srgbClr val="404040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98" name="Google Shape;498;p46"/>
            <p:cNvSpPr/>
            <p:nvPr/>
          </p:nvSpPr>
          <p:spPr>
            <a:xfrm rot="10800000" flipH="1">
              <a:off x="2847" y="4250"/>
              <a:ext cx="620" cy="3255"/>
            </a:xfrm>
            <a:custGeom>
              <a:avLst/>
              <a:gdLst/>
              <a:ahLst/>
              <a:cxnLst/>
              <a:rect l="l" t="t" r="r" b="b"/>
              <a:pathLst>
                <a:path w="53" h="277" extrusionOk="0">
                  <a:moveTo>
                    <a:pt x="39" y="277"/>
                  </a:moveTo>
                  <a:cubicBezTo>
                    <a:pt x="14" y="240"/>
                    <a:pt x="0" y="196"/>
                    <a:pt x="0" y="148"/>
                  </a:cubicBezTo>
                  <a:cubicBezTo>
                    <a:pt x="0" y="92"/>
                    <a:pt x="20" y="40"/>
                    <a:pt x="53" y="0"/>
                  </a:cubicBezTo>
                </a:path>
              </a:pathLst>
            </a:custGeom>
            <a:noFill/>
            <a:ln w="15875" cap="flat" cmpd="sng">
              <a:solidFill>
                <a:srgbClr val="404040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99" name="Google Shape;499;p46"/>
            <p:cNvSpPr/>
            <p:nvPr/>
          </p:nvSpPr>
          <p:spPr>
            <a:xfrm rot="10800000" flipH="1">
              <a:off x="3305" y="3042"/>
              <a:ext cx="3040" cy="1208"/>
            </a:xfrm>
            <a:custGeom>
              <a:avLst/>
              <a:gdLst/>
              <a:ahLst/>
              <a:cxnLst/>
              <a:rect l="l" t="t" r="r" b="b"/>
              <a:pathLst>
                <a:path w="259" h="103" extrusionOk="0">
                  <a:moveTo>
                    <a:pt x="259" y="94"/>
                  </a:moveTo>
                  <a:cubicBezTo>
                    <a:pt x="238" y="100"/>
                    <a:pt x="216" y="103"/>
                    <a:pt x="193" y="103"/>
                  </a:cubicBezTo>
                  <a:cubicBezTo>
                    <a:pt x="112" y="103"/>
                    <a:pt x="42" y="62"/>
                    <a:pt x="0" y="0"/>
                  </a:cubicBezTo>
                </a:path>
              </a:pathLst>
            </a:custGeom>
            <a:noFill/>
            <a:ln w="15875" cap="flat" cmpd="sng">
              <a:solidFill>
                <a:srgbClr val="404040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00" name="Google Shape;500;p46"/>
            <p:cNvSpPr/>
            <p:nvPr/>
          </p:nvSpPr>
          <p:spPr>
            <a:xfrm rot="10800000" flipH="1">
              <a:off x="6345" y="3147"/>
              <a:ext cx="1948" cy="2583"/>
            </a:xfrm>
            <a:custGeom>
              <a:avLst/>
              <a:gdLst/>
              <a:ahLst/>
              <a:cxnLst/>
              <a:rect l="l" t="t" r="r" b="b"/>
              <a:pathLst>
                <a:path w="166" h="220" extrusionOk="0">
                  <a:moveTo>
                    <a:pt x="166" y="0"/>
                  </a:moveTo>
                  <a:cubicBezTo>
                    <a:pt x="165" y="104"/>
                    <a:pt x="95" y="191"/>
                    <a:pt x="0" y="220"/>
                  </a:cubicBezTo>
                </a:path>
              </a:pathLst>
            </a:custGeom>
            <a:noFill/>
            <a:ln w="15875" cap="flat" cmpd="sng">
              <a:solidFill>
                <a:srgbClr val="404040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01" name="Google Shape;501;p46"/>
            <p:cNvSpPr/>
            <p:nvPr/>
          </p:nvSpPr>
          <p:spPr>
            <a:xfrm rot="10800000" flipH="1">
              <a:off x="6542" y="5730"/>
              <a:ext cx="1750" cy="2582"/>
            </a:xfrm>
            <a:custGeom>
              <a:avLst/>
              <a:gdLst/>
              <a:ahLst/>
              <a:cxnLst/>
              <a:rect l="l" t="t" r="r" b="b"/>
              <a:pathLst>
                <a:path w="149" h="220" extrusionOk="0">
                  <a:moveTo>
                    <a:pt x="0" y="0"/>
                  </a:moveTo>
                  <a:cubicBezTo>
                    <a:pt x="87" y="34"/>
                    <a:pt x="149" y="118"/>
                    <a:pt x="149" y="217"/>
                  </a:cubicBezTo>
                  <a:cubicBezTo>
                    <a:pt x="149" y="218"/>
                    <a:pt x="149" y="219"/>
                    <a:pt x="149" y="220"/>
                  </a:cubicBezTo>
                </a:path>
              </a:pathLst>
            </a:custGeom>
            <a:noFill/>
            <a:ln w="15875" cap="flat" cmpd="sng">
              <a:solidFill>
                <a:srgbClr val="404040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02" name="Google Shape;502;p46"/>
            <p:cNvSpPr/>
            <p:nvPr/>
          </p:nvSpPr>
          <p:spPr>
            <a:xfrm rot="10800000" flipH="1">
              <a:off x="3210" y="6375"/>
              <a:ext cx="2370" cy="2440"/>
            </a:xfrm>
            <a:custGeom>
              <a:avLst/>
              <a:gdLst/>
              <a:ahLst/>
              <a:cxnLst/>
              <a:rect l="l" t="t" r="r" b="b"/>
              <a:pathLst>
                <a:path w="477" h="491" extrusionOk="0">
                  <a:moveTo>
                    <a:pt x="52" y="264"/>
                  </a:moveTo>
                  <a:lnTo>
                    <a:pt x="128" y="491"/>
                  </a:lnTo>
                  <a:lnTo>
                    <a:pt x="477" y="236"/>
                  </a:lnTo>
                  <a:lnTo>
                    <a:pt x="142" y="0"/>
                  </a:lnTo>
                  <a:lnTo>
                    <a:pt x="0" y="101"/>
                  </a:lnTo>
                  <a:lnTo>
                    <a:pt x="52" y="2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03" name="Google Shape;503;p46"/>
            <p:cNvSpPr/>
            <p:nvPr/>
          </p:nvSpPr>
          <p:spPr>
            <a:xfrm>
              <a:off x="2192" y="4250"/>
              <a:ext cx="2300" cy="2055"/>
            </a:xfrm>
            <a:custGeom>
              <a:avLst/>
              <a:gdLst/>
              <a:ahLst/>
              <a:cxnLst/>
              <a:rect l="l" t="t" r="r" b="b"/>
              <a:pathLst>
                <a:path w="1460637" h="1306055" extrusionOk="0">
                  <a:moveTo>
                    <a:pt x="170355" y="0"/>
                  </a:moveTo>
                  <a:lnTo>
                    <a:pt x="1460637" y="0"/>
                  </a:lnTo>
                  <a:lnTo>
                    <a:pt x="1034749" y="1306055"/>
                  </a:lnTo>
                  <a:lnTo>
                    <a:pt x="0" y="545767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360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168D3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04" name="Google Shape;504;p46"/>
            <p:cNvSpPr/>
            <p:nvPr/>
          </p:nvSpPr>
          <p:spPr>
            <a:xfrm>
              <a:off x="4562" y="2302"/>
              <a:ext cx="2120" cy="1903"/>
            </a:xfrm>
            <a:custGeom>
              <a:avLst/>
              <a:gdLst/>
              <a:ahLst/>
              <a:cxnLst/>
              <a:rect l="l" t="t" r="r" b="b"/>
              <a:pathLst>
                <a:path w="1347068" h="1208259" extrusionOk="0">
                  <a:moveTo>
                    <a:pt x="394341" y="0"/>
                  </a:moveTo>
                  <a:lnTo>
                    <a:pt x="952727" y="0"/>
                  </a:lnTo>
                  <a:lnTo>
                    <a:pt x="1347068" y="1208259"/>
                  </a:lnTo>
                  <a:lnTo>
                    <a:pt x="0" y="1208259"/>
                  </a:lnTo>
                  <a:close/>
                </a:path>
              </a:pathLst>
            </a:custGeom>
            <a:solidFill>
              <a:srgbClr val="CFAF81"/>
            </a:solidFill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168D3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05" name="Google Shape;505;p46"/>
            <p:cNvSpPr/>
            <p:nvPr/>
          </p:nvSpPr>
          <p:spPr>
            <a:xfrm>
              <a:off x="6752" y="4250"/>
              <a:ext cx="2325" cy="2090"/>
            </a:xfrm>
            <a:custGeom>
              <a:avLst/>
              <a:gdLst/>
              <a:ahLst/>
              <a:cxnLst/>
              <a:rect l="l" t="t" r="r" b="b"/>
              <a:pathLst>
                <a:path w="1476410" h="1328139" extrusionOk="0">
                  <a:moveTo>
                    <a:pt x="0" y="0"/>
                  </a:moveTo>
                  <a:lnTo>
                    <a:pt x="1283972" y="0"/>
                  </a:lnTo>
                  <a:lnTo>
                    <a:pt x="1476410" y="589933"/>
                  </a:lnTo>
                  <a:lnTo>
                    <a:pt x="432197" y="13281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360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168D3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06" name="Google Shape;506;p46"/>
            <p:cNvSpPr/>
            <p:nvPr/>
          </p:nvSpPr>
          <p:spPr>
            <a:xfrm>
              <a:off x="5650" y="6410"/>
              <a:ext cx="2375" cy="2430"/>
            </a:xfrm>
            <a:custGeom>
              <a:avLst/>
              <a:gdLst/>
              <a:ahLst/>
              <a:cxnLst/>
              <a:rect l="l" t="t" r="r" b="b"/>
              <a:pathLst>
                <a:path w="1507958" h="1542660" extrusionOk="0">
                  <a:moveTo>
                    <a:pt x="1110463" y="0"/>
                  </a:moveTo>
                  <a:lnTo>
                    <a:pt x="1507958" y="1208259"/>
                  </a:lnTo>
                  <a:lnTo>
                    <a:pt x="1044214" y="1542660"/>
                  </a:lnTo>
                  <a:lnTo>
                    <a:pt x="0" y="788681"/>
                  </a:lnTo>
                  <a:close/>
                </a:path>
              </a:pathLst>
            </a:custGeom>
            <a:solidFill>
              <a:srgbClr val="CFAF81"/>
            </a:solidFill>
            <a:ln>
              <a:noFill/>
            </a:ln>
          </p:spPr>
          <p:txBody>
            <a:bodyPr spcFirstLastPara="1" wrap="square" lIns="108000" tIns="144000" rIns="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168D3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3410" y="6575"/>
              <a:ext cx="2370" cy="2440"/>
            </a:xfrm>
            <a:custGeom>
              <a:avLst/>
              <a:gdLst/>
              <a:ahLst/>
              <a:cxnLst/>
              <a:rect l="l" t="t" r="r" b="b"/>
              <a:pathLst>
                <a:path w="1504803" h="1548969" extrusionOk="0">
                  <a:moveTo>
                    <a:pt x="403805" y="0"/>
                  </a:moveTo>
                  <a:lnTo>
                    <a:pt x="1504803" y="804454"/>
                  </a:lnTo>
                  <a:lnTo>
                    <a:pt x="447971" y="1548969"/>
                  </a:lnTo>
                  <a:lnTo>
                    <a:pt x="0" y="1230342"/>
                  </a:lnTo>
                  <a:lnTo>
                    <a:pt x="164046" y="716122"/>
                  </a:lnTo>
                  <a:close/>
                </a:path>
              </a:pathLst>
            </a:custGeom>
            <a:solidFill>
              <a:srgbClr val="CFAF81"/>
            </a:solidFill>
            <a:ln>
              <a:noFill/>
            </a:ln>
          </p:spPr>
          <p:txBody>
            <a:bodyPr spcFirstLastPara="1" wrap="square" lIns="0" tIns="144000" rIns="108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168D3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08" name="Google Shape;508;p46"/>
            <p:cNvSpPr/>
            <p:nvPr/>
          </p:nvSpPr>
          <p:spPr>
            <a:xfrm>
              <a:off x="7612" y="4660"/>
              <a:ext cx="826" cy="671"/>
            </a:xfrm>
            <a:custGeom>
              <a:avLst/>
              <a:gdLst/>
              <a:ahLst/>
              <a:cxnLst/>
              <a:rect l="l" t="t" r="r" b="b"/>
              <a:pathLst>
                <a:path w="21476" h="21600" extrusionOk="0">
                  <a:moveTo>
                    <a:pt x="19462" y="6646"/>
                  </a:moveTo>
                  <a:lnTo>
                    <a:pt x="16442" y="1662"/>
                  </a:lnTo>
                  <a:lnTo>
                    <a:pt x="13695" y="1662"/>
                  </a:lnTo>
                  <a:lnTo>
                    <a:pt x="15834" y="6646"/>
                  </a:lnTo>
                  <a:cubicBezTo>
                    <a:pt x="15834" y="6646"/>
                    <a:pt x="19462" y="6646"/>
                    <a:pt x="19462" y="6646"/>
                  </a:cubicBezTo>
                  <a:close/>
                  <a:moveTo>
                    <a:pt x="19252" y="8308"/>
                  </a:moveTo>
                  <a:lnTo>
                    <a:pt x="15865" y="8308"/>
                  </a:lnTo>
                  <a:lnTo>
                    <a:pt x="12720" y="16940"/>
                  </a:lnTo>
                  <a:cubicBezTo>
                    <a:pt x="12720" y="16940"/>
                    <a:pt x="19252" y="8308"/>
                    <a:pt x="19252" y="8308"/>
                  </a:cubicBezTo>
                  <a:close/>
                  <a:moveTo>
                    <a:pt x="14314" y="6646"/>
                  </a:moveTo>
                  <a:lnTo>
                    <a:pt x="12175" y="1662"/>
                  </a:lnTo>
                  <a:lnTo>
                    <a:pt x="9301" y="1662"/>
                  </a:lnTo>
                  <a:lnTo>
                    <a:pt x="7162" y="6646"/>
                  </a:lnTo>
                  <a:cubicBezTo>
                    <a:pt x="7162" y="6646"/>
                    <a:pt x="14314" y="6646"/>
                    <a:pt x="14314" y="6646"/>
                  </a:cubicBezTo>
                  <a:close/>
                  <a:moveTo>
                    <a:pt x="14397" y="8308"/>
                  </a:moveTo>
                  <a:lnTo>
                    <a:pt x="7079" y="8308"/>
                  </a:lnTo>
                  <a:lnTo>
                    <a:pt x="10738" y="18329"/>
                  </a:lnTo>
                  <a:cubicBezTo>
                    <a:pt x="10738" y="18329"/>
                    <a:pt x="14397" y="8308"/>
                    <a:pt x="14397" y="8308"/>
                  </a:cubicBezTo>
                  <a:close/>
                  <a:moveTo>
                    <a:pt x="8756" y="16940"/>
                  </a:moveTo>
                  <a:lnTo>
                    <a:pt x="5611" y="8308"/>
                  </a:lnTo>
                  <a:lnTo>
                    <a:pt x="2224" y="8308"/>
                  </a:lnTo>
                  <a:cubicBezTo>
                    <a:pt x="2224" y="8308"/>
                    <a:pt x="8756" y="16940"/>
                    <a:pt x="8756" y="16940"/>
                  </a:cubicBezTo>
                  <a:close/>
                  <a:moveTo>
                    <a:pt x="7781" y="1662"/>
                  </a:moveTo>
                  <a:lnTo>
                    <a:pt x="5034" y="1662"/>
                  </a:lnTo>
                  <a:lnTo>
                    <a:pt x="2014" y="6646"/>
                  </a:lnTo>
                  <a:lnTo>
                    <a:pt x="5642" y="6646"/>
                  </a:lnTo>
                  <a:cubicBezTo>
                    <a:pt x="5642" y="6646"/>
                    <a:pt x="7781" y="1662"/>
                    <a:pt x="7781" y="1662"/>
                  </a:cubicBezTo>
                  <a:close/>
                  <a:moveTo>
                    <a:pt x="21339" y="6984"/>
                  </a:moveTo>
                  <a:cubicBezTo>
                    <a:pt x="21538" y="7295"/>
                    <a:pt x="21517" y="7750"/>
                    <a:pt x="21297" y="8048"/>
                  </a:cubicBezTo>
                  <a:lnTo>
                    <a:pt x="11231" y="21340"/>
                  </a:lnTo>
                  <a:cubicBezTo>
                    <a:pt x="11105" y="21509"/>
                    <a:pt x="10927" y="21600"/>
                    <a:pt x="10738" y="21600"/>
                  </a:cubicBezTo>
                  <a:cubicBezTo>
                    <a:pt x="10549" y="21600"/>
                    <a:pt x="10371" y="21509"/>
                    <a:pt x="10245" y="21340"/>
                  </a:cubicBezTo>
                  <a:lnTo>
                    <a:pt x="179" y="8048"/>
                  </a:lnTo>
                  <a:cubicBezTo>
                    <a:pt x="-41" y="7750"/>
                    <a:pt x="-62" y="7295"/>
                    <a:pt x="137" y="6984"/>
                  </a:cubicBezTo>
                  <a:lnTo>
                    <a:pt x="4164" y="337"/>
                  </a:lnTo>
                  <a:cubicBezTo>
                    <a:pt x="4289" y="117"/>
                    <a:pt x="4489" y="0"/>
                    <a:pt x="4698" y="0"/>
                  </a:cubicBezTo>
                  <a:lnTo>
                    <a:pt x="16778" y="0"/>
                  </a:lnTo>
                  <a:cubicBezTo>
                    <a:pt x="16987" y="0"/>
                    <a:pt x="17187" y="117"/>
                    <a:pt x="17312" y="337"/>
                  </a:cubicBezTo>
                  <a:cubicBezTo>
                    <a:pt x="17312" y="337"/>
                    <a:pt x="21339" y="6984"/>
                    <a:pt x="21339" y="69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3833" y="7356"/>
              <a:ext cx="729" cy="5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80" y="13500"/>
                  </a:moveTo>
                  <a:lnTo>
                    <a:pt x="4320" y="13500"/>
                  </a:lnTo>
                  <a:lnTo>
                    <a:pt x="4320" y="2700"/>
                  </a:lnTo>
                  <a:lnTo>
                    <a:pt x="17280" y="2700"/>
                  </a:lnTo>
                  <a:cubicBezTo>
                    <a:pt x="17280" y="2700"/>
                    <a:pt x="17280" y="13500"/>
                    <a:pt x="17280" y="13500"/>
                  </a:cubicBezTo>
                  <a:close/>
                  <a:moveTo>
                    <a:pt x="7560" y="18900"/>
                  </a:moveTo>
                  <a:lnTo>
                    <a:pt x="8208" y="17550"/>
                  </a:lnTo>
                  <a:lnTo>
                    <a:pt x="13392" y="17550"/>
                  </a:lnTo>
                  <a:lnTo>
                    <a:pt x="14040" y="18900"/>
                  </a:lnTo>
                  <a:cubicBezTo>
                    <a:pt x="14040" y="18900"/>
                    <a:pt x="7560" y="18900"/>
                    <a:pt x="7560" y="18900"/>
                  </a:cubicBezTo>
                  <a:close/>
                  <a:moveTo>
                    <a:pt x="21334" y="18402"/>
                  </a:moveTo>
                  <a:cubicBezTo>
                    <a:pt x="21068" y="17901"/>
                    <a:pt x="19440" y="14850"/>
                    <a:pt x="19440" y="14850"/>
                  </a:cubicBezTo>
                  <a:lnTo>
                    <a:pt x="19440" y="2700"/>
                  </a:lnTo>
                  <a:cubicBezTo>
                    <a:pt x="19440" y="1212"/>
                    <a:pt x="18468" y="0"/>
                    <a:pt x="17280" y="0"/>
                  </a:cubicBezTo>
                  <a:lnTo>
                    <a:pt x="4320" y="0"/>
                  </a:lnTo>
                  <a:cubicBezTo>
                    <a:pt x="3131" y="0"/>
                    <a:pt x="2160" y="1212"/>
                    <a:pt x="2160" y="2700"/>
                  </a:cubicBezTo>
                  <a:lnTo>
                    <a:pt x="2160" y="14850"/>
                  </a:lnTo>
                  <a:cubicBezTo>
                    <a:pt x="2160" y="14850"/>
                    <a:pt x="532" y="17901"/>
                    <a:pt x="266" y="18402"/>
                  </a:cubicBezTo>
                  <a:cubicBezTo>
                    <a:pt x="0" y="18900"/>
                    <a:pt x="0" y="19188"/>
                    <a:pt x="0" y="19575"/>
                  </a:cubicBezTo>
                  <a:lnTo>
                    <a:pt x="0" y="20250"/>
                  </a:lnTo>
                  <a:cubicBezTo>
                    <a:pt x="0" y="20925"/>
                    <a:pt x="540" y="21600"/>
                    <a:pt x="1079" y="21600"/>
                  </a:cubicBezTo>
                  <a:lnTo>
                    <a:pt x="20521" y="21600"/>
                  </a:lnTo>
                  <a:cubicBezTo>
                    <a:pt x="21060" y="21600"/>
                    <a:pt x="21600" y="20925"/>
                    <a:pt x="21600" y="20250"/>
                  </a:cubicBezTo>
                  <a:lnTo>
                    <a:pt x="21600" y="19575"/>
                  </a:lnTo>
                  <a:cubicBezTo>
                    <a:pt x="21600" y="19188"/>
                    <a:pt x="21600" y="18900"/>
                    <a:pt x="21334" y="184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10" name="Google Shape;510;p46"/>
            <p:cNvSpPr/>
            <p:nvPr/>
          </p:nvSpPr>
          <p:spPr>
            <a:xfrm>
              <a:off x="2891" y="4600"/>
              <a:ext cx="792" cy="792"/>
            </a:xfrm>
            <a:custGeom>
              <a:avLst/>
              <a:gdLst/>
              <a:ahLst/>
              <a:cxnLst/>
              <a:rect l="l" t="t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11" name="Google Shape;511;p46"/>
            <p:cNvSpPr/>
            <p:nvPr/>
          </p:nvSpPr>
          <p:spPr>
            <a:xfrm>
              <a:off x="6612" y="7356"/>
              <a:ext cx="749" cy="755"/>
            </a:xfrm>
            <a:custGeom>
              <a:avLst/>
              <a:gdLst/>
              <a:ahLst/>
              <a:cxnLst/>
              <a:rect l="l" t="t" r="r" b="b"/>
              <a:pathLst>
                <a:path w="58" h="58" extrusionOk="0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12" name="Google Shape;512;p46"/>
            <p:cNvSpPr/>
            <p:nvPr/>
          </p:nvSpPr>
          <p:spPr>
            <a:xfrm>
              <a:off x="5216" y="2984"/>
              <a:ext cx="821" cy="769"/>
            </a:xfrm>
            <a:custGeom>
              <a:avLst/>
              <a:gdLst/>
              <a:ahLst/>
              <a:cxnLst/>
              <a:rect l="l" t="t" r="r" b="b"/>
              <a:pathLst>
                <a:path w="127" h="119" extrusionOk="0">
                  <a:moveTo>
                    <a:pt x="65" y="22"/>
                  </a:moveTo>
                  <a:lnTo>
                    <a:pt x="26" y="45"/>
                  </a:lnTo>
                  <a:lnTo>
                    <a:pt x="0" y="26"/>
                  </a:lnTo>
                  <a:lnTo>
                    <a:pt x="39" y="0"/>
                  </a:lnTo>
                  <a:lnTo>
                    <a:pt x="65" y="22"/>
                  </a:lnTo>
                  <a:close/>
                  <a:moveTo>
                    <a:pt x="65" y="69"/>
                  </a:moveTo>
                  <a:lnTo>
                    <a:pt x="39" y="91"/>
                  </a:lnTo>
                  <a:lnTo>
                    <a:pt x="0" y="67"/>
                  </a:lnTo>
                  <a:lnTo>
                    <a:pt x="26" y="45"/>
                  </a:lnTo>
                  <a:lnTo>
                    <a:pt x="65" y="69"/>
                  </a:lnTo>
                  <a:close/>
                  <a:moveTo>
                    <a:pt x="101" y="97"/>
                  </a:moveTo>
                  <a:lnTo>
                    <a:pt x="65" y="119"/>
                  </a:lnTo>
                  <a:lnTo>
                    <a:pt x="26" y="97"/>
                  </a:lnTo>
                  <a:lnTo>
                    <a:pt x="26" y="89"/>
                  </a:lnTo>
                  <a:lnTo>
                    <a:pt x="39" y="95"/>
                  </a:lnTo>
                  <a:lnTo>
                    <a:pt x="65" y="74"/>
                  </a:lnTo>
                  <a:lnTo>
                    <a:pt x="91" y="95"/>
                  </a:lnTo>
                  <a:lnTo>
                    <a:pt x="101" y="89"/>
                  </a:lnTo>
                  <a:lnTo>
                    <a:pt x="101" y="97"/>
                  </a:lnTo>
                  <a:close/>
                  <a:moveTo>
                    <a:pt x="127" y="26"/>
                  </a:moveTo>
                  <a:lnTo>
                    <a:pt x="101" y="45"/>
                  </a:lnTo>
                  <a:lnTo>
                    <a:pt x="65" y="22"/>
                  </a:lnTo>
                  <a:lnTo>
                    <a:pt x="91" y="0"/>
                  </a:lnTo>
                  <a:lnTo>
                    <a:pt x="127" y="26"/>
                  </a:lnTo>
                  <a:close/>
                  <a:moveTo>
                    <a:pt x="127" y="67"/>
                  </a:moveTo>
                  <a:lnTo>
                    <a:pt x="91" y="91"/>
                  </a:lnTo>
                  <a:lnTo>
                    <a:pt x="65" y="69"/>
                  </a:lnTo>
                  <a:lnTo>
                    <a:pt x="101" y="45"/>
                  </a:lnTo>
                  <a:lnTo>
                    <a:pt x="127" y="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13" name="Google Shape;513;p46"/>
            <p:cNvSpPr/>
            <p:nvPr/>
          </p:nvSpPr>
          <p:spPr>
            <a:xfrm rot="10800000">
              <a:off x="4052" y="4417"/>
              <a:ext cx="3157" cy="3007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3F3F3F"/>
            </a:solidFill>
            <a:ln w="57150" cap="flat" cmpd="sng">
              <a:solidFill>
                <a:srgbClr val="A6A6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14" name="Google Shape;514;p46"/>
            <p:cNvSpPr/>
            <p:nvPr/>
          </p:nvSpPr>
          <p:spPr>
            <a:xfrm>
              <a:off x="3960" y="5331"/>
              <a:ext cx="3342" cy="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N-gram</a:t>
              </a:r>
              <a:endPara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7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0" name="Google Shape;520;p47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1" name="Google Shape;521;p47"/>
          <p:cNvSpPr/>
          <p:nvPr/>
        </p:nvSpPr>
        <p:spPr>
          <a:xfrm>
            <a:off x="1080775" y="324475"/>
            <a:ext cx="85398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 &amp; Non-disaster Unigrams in Train Set</a:t>
            </a:r>
            <a:endParaRPr sz="2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22" name="Google Shape;522;p47" descr="截屏2022-05-01 上午12.13.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050" y="1192215"/>
            <a:ext cx="6033124" cy="4964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7" descr="截屏2022-05-01 上午12.13.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800" y="1192225"/>
            <a:ext cx="6033126" cy="496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8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9" name="Google Shape;529;p48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0" name="Google Shape;530;p48"/>
          <p:cNvSpPr/>
          <p:nvPr/>
        </p:nvSpPr>
        <p:spPr>
          <a:xfrm>
            <a:off x="1080797" y="324475"/>
            <a:ext cx="92922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2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 &amp; Non-disaster Bigrams in Train Set</a:t>
            </a:r>
            <a:endParaRPr sz="2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31" name="Google Shape;531;p48" descr="截屏2022-05-01 上午12.15.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76" y="1395900"/>
            <a:ext cx="6025023" cy="40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8" descr="截屏2022-05-01 上午12.15.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0475" y="1280455"/>
            <a:ext cx="5931526" cy="4191796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8"/>
          <p:cNvSpPr txBox="1"/>
          <p:nvPr/>
        </p:nvSpPr>
        <p:spPr>
          <a:xfrm>
            <a:off x="6260465" y="6124575"/>
            <a:ext cx="46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22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9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9" name="Google Shape;539;p49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40" name="Google Shape;540;p49"/>
          <p:cNvSpPr/>
          <p:nvPr/>
        </p:nvSpPr>
        <p:spPr>
          <a:xfrm>
            <a:off x="1080799" y="324475"/>
            <a:ext cx="93567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2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 &amp; Non-disaster Trigrams in Train Set</a:t>
            </a:r>
            <a:endParaRPr sz="2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41" name="Google Shape;541;p49" descr="截屏2022-05-01 上午12.18.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4590" y="1536372"/>
            <a:ext cx="6219190" cy="378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9" descr="截屏2022-05-01 上午12.18.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50" y="1586656"/>
            <a:ext cx="5986150" cy="3684681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9"/>
          <p:cNvSpPr txBox="1"/>
          <p:nvPr/>
        </p:nvSpPr>
        <p:spPr>
          <a:xfrm>
            <a:off x="6205855" y="6157595"/>
            <a:ext cx="46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23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0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49" name="Google Shape;549;p50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0" name="Google Shape;550;p50"/>
          <p:cNvSpPr/>
          <p:nvPr/>
        </p:nvSpPr>
        <p:spPr>
          <a:xfrm>
            <a:off x="1130935" y="324485"/>
            <a:ext cx="3259455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N-gram Result</a:t>
            </a:r>
            <a:endParaRPr sz="2000"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1" name="Google Shape;551;p50"/>
          <p:cNvSpPr/>
          <p:nvPr/>
        </p:nvSpPr>
        <p:spPr>
          <a:xfrm>
            <a:off x="5298949" y="1070731"/>
            <a:ext cx="1584795" cy="1584795"/>
          </a:xfrm>
          <a:prstGeom prst="donut">
            <a:avLst>
              <a:gd name="adj" fmla="val 10146"/>
            </a:avLst>
          </a:prstGeom>
          <a:solidFill>
            <a:srgbClr val="D8B2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2" name="Google Shape;552;p50"/>
          <p:cNvSpPr/>
          <p:nvPr/>
        </p:nvSpPr>
        <p:spPr>
          <a:xfrm>
            <a:off x="5094115" y="861238"/>
            <a:ext cx="2003700" cy="2003700"/>
          </a:xfrm>
          <a:prstGeom prst="ellipse">
            <a:avLst/>
          </a:prstGeom>
          <a:noFill/>
          <a:ln w="76200" cap="flat" cmpd="sng">
            <a:solidFill>
              <a:srgbClr val="7F7F7F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3" name="Google Shape;553;p50"/>
          <p:cNvSpPr txBox="1"/>
          <p:nvPr/>
        </p:nvSpPr>
        <p:spPr>
          <a:xfrm>
            <a:off x="4144209" y="1460025"/>
            <a:ext cx="3894300" cy="1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 b="1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glimpse</a:t>
            </a:r>
            <a:endParaRPr sz="4800" b="1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54" name="Google Shape;5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975" y="3525727"/>
            <a:ext cx="10280750" cy="21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0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24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51"/>
          <p:cNvGrpSpPr/>
          <p:nvPr/>
        </p:nvGrpSpPr>
        <p:grpSpPr>
          <a:xfrm>
            <a:off x="-38735" y="-58420"/>
            <a:ext cx="12230735" cy="6924675"/>
            <a:chOff x="-31" y="-92"/>
            <a:chExt cx="19261" cy="10905"/>
          </a:xfrm>
        </p:grpSpPr>
        <p:pic>
          <p:nvPicPr>
            <p:cNvPr id="561" name="Google Shape;561;p51" descr="5cb422cda1df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4201" y="-4200"/>
              <a:ext cx="10799" cy="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2" name="Google Shape;562;p51"/>
            <p:cNvSpPr/>
            <p:nvPr/>
          </p:nvSpPr>
          <p:spPr>
            <a:xfrm>
              <a:off x="-31" y="-92"/>
              <a:ext cx="19261" cy="10905"/>
            </a:xfrm>
            <a:prstGeom prst="rect">
              <a:avLst/>
            </a:prstGeom>
            <a:solidFill>
              <a:srgbClr val="0C0C0C">
                <a:alpha val="4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563" name="Google Shape;563;p51"/>
          <p:cNvSpPr/>
          <p:nvPr/>
        </p:nvSpPr>
        <p:spPr>
          <a:xfrm>
            <a:off x="1724025" y="-598170"/>
            <a:ext cx="8338820" cy="8199120"/>
          </a:xfrm>
          <a:prstGeom prst="ellipse">
            <a:avLst/>
          </a:prstGeom>
          <a:solidFill>
            <a:srgbClr val="3F3F3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4" name="Google Shape;564;p51"/>
          <p:cNvSpPr/>
          <p:nvPr/>
        </p:nvSpPr>
        <p:spPr>
          <a:xfrm>
            <a:off x="1183640" y="-1059180"/>
            <a:ext cx="9420225" cy="9337040"/>
          </a:xfrm>
          <a:prstGeom prst="ellipse">
            <a:avLst/>
          </a:prstGeom>
          <a:noFill/>
          <a:ln w="19050" cap="flat" cmpd="sng">
            <a:solidFill>
              <a:schemeClr val="lt1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5" name="Google Shape;565;p51"/>
          <p:cNvSpPr/>
          <p:nvPr/>
        </p:nvSpPr>
        <p:spPr>
          <a:xfrm>
            <a:off x="3171503" y="3019743"/>
            <a:ext cx="58491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Sentimental analysis</a:t>
            </a:r>
            <a:endParaRPr sz="44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6" name="Google Shape;566;p51"/>
          <p:cNvSpPr/>
          <p:nvPr/>
        </p:nvSpPr>
        <p:spPr>
          <a:xfrm>
            <a:off x="5523865" y="1595755"/>
            <a:ext cx="1105535" cy="110553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sz="36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7" name="Google Shape;567;p51"/>
          <p:cNvSpPr/>
          <p:nvPr/>
        </p:nvSpPr>
        <p:spPr>
          <a:xfrm>
            <a:off x="8193405" y="1104900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8" name="Google Shape;568;p51"/>
          <p:cNvSpPr/>
          <p:nvPr/>
        </p:nvSpPr>
        <p:spPr>
          <a:xfrm>
            <a:off x="1461135" y="4881880"/>
            <a:ext cx="3278505" cy="322643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588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2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4" name="Google Shape;574;p52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5" name="Google Shape;575;p52"/>
          <p:cNvSpPr/>
          <p:nvPr/>
        </p:nvSpPr>
        <p:spPr>
          <a:xfrm>
            <a:off x="1080770" y="324485"/>
            <a:ext cx="3259455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sentimental analysis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6" name="Google Shape;576;p52"/>
          <p:cNvSpPr/>
          <p:nvPr/>
        </p:nvSpPr>
        <p:spPr>
          <a:xfrm>
            <a:off x="6002655" y="6117590"/>
            <a:ext cx="558800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26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577" name="Google Shape;577;p52"/>
          <p:cNvGrpSpPr/>
          <p:nvPr/>
        </p:nvGrpSpPr>
        <p:grpSpPr>
          <a:xfrm>
            <a:off x="171225" y="1471930"/>
            <a:ext cx="1969805" cy="4097881"/>
            <a:chOff x="4353767" y="1599881"/>
            <a:chExt cx="1969852" cy="3231584"/>
          </a:xfrm>
        </p:grpSpPr>
        <p:sp>
          <p:nvSpPr>
            <p:cNvPr id="578" name="Google Shape;578;p52"/>
            <p:cNvSpPr txBox="1"/>
            <p:nvPr/>
          </p:nvSpPr>
          <p:spPr>
            <a:xfrm rot="-5400000">
              <a:off x="4327067" y="2942366"/>
              <a:ext cx="1915800" cy="186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500">
                  <a:solidFill>
                    <a:srgbClr val="CEBFAD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1</a:t>
              </a:r>
              <a:endParaRPr sz="11500">
                <a:solidFill>
                  <a:srgbClr val="CEBFAD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79" name="Google Shape;579;p52"/>
            <p:cNvSpPr txBox="1"/>
            <p:nvPr/>
          </p:nvSpPr>
          <p:spPr>
            <a:xfrm>
              <a:off x="4392275" y="2112508"/>
              <a:ext cx="1823700" cy="10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Split words in each sentence and anti-join with the stop word </a:t>
              </a:r>
              <a:endParaRPr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80" name="Google Shape;580;p52"/>
            <p:cNvSpPr/>
            <p:nvPr/>
          </p:nvSpPr>
          <p:spPr>
            <a:xfrm rot="10800000">
              <a:off x="4461819" y="1599881"/>
              <a:ext cx="1684493" cy="367973"/>
            </a:xfrm>
            <a:custGeom>
              <a:avLst/>
              <a:gdLst/>
              <a:ahLst/>
              <a:cxnLst/>
              <a:rect l="l" t="t" r="r" b="b"/>
              <a:pathLst>
                <a:path w="1453481" h="482463" extrusionOk="0">
                  <a:moveTo>
                    <a:pt x="1383981" y="482463"/>
                  </a:moveTo>
                  <a:lnTo>
                    <a:pt x="69499" y="482463"/>
                  </a:lnTo>
                  <a:cubicBezTo>
                    <a:pt x="50308" y="482463"/>
                    <a:pt x="32933" y="474684"/>
                    <a:pt x="20356" y="462107"/>
                  </a:cubicBezTo>
                  <a:lnTo>
                    <a:pt x="1666" y="416986"/>
                  </a:lnTo>
                  <a:lnTo>
                    <a:pt x="1" y="416986"/>
                  </a:lnTo>
                  <a:lnTo>
                    <a:pt x="1" y="412967"/>
                  </a:lnTo>
                  <a:lnTo>
                    <a:pt x="0" y="412964"/>
                  </a:lnTo>
                  <a:lnTo>
                    <a:pt x="0" y="65477"/>
                  </a:lnTo>
                  <a:lnTo>
                    <a:pt x="1667" y="65477"/>
                  </a:lnTo>
                  <a:lnTo>
                    <a:pt x="20357" y="20356"/>
                  </a:lnTo>
                  <a:cubicBezTo>
                    <a:pt x="32934" y="7779"/>
                    <a:pt x="50309" y="0"/>
                    <a:pt x="69500" y="0"/>
                  </a:cubicBezTo>
                  <a:lnTo>
                    <a:pt x="1383982" y="0"/>
                  </a:lnTo>
                  <a:cubicBezTo>
                    <a:pt x="1403174" y="0"/>
                    <a:pt x="1420548" y="7779"/>
                    <a:pt x="1433125" y="20356"/>
                  </a:cubicBezTo>
                  <a:lnTo>
                    <a:pt x="1451815" y="65477"/>
                  </a:lnTo>
                  <a:lnTo>
                    <a:pt x="1453480" y="65477"/>
                  </a:lnTo>
                  <a:lnTo>
                    <a:pt x="1453480" y="69497"/>
                  </a:lnTo>
                  <a:lnTo>
                    <a:pt x="1453481" y="69499"/>
                  </a:lnTo>
                  <a:lnTo>
                    <a:pt x="1453481" y="416986"/>
                  </a:lnTo>
                  <a:lnTo>
                    <a:pt x="1451814" y="416986"/>
                  </a:lnTo>
                  <a:lnTo>
                    <a:pt x="1433124" y="462107"/>
                  </a:lnTo>
                  <a:cubicBezTo>
                    <a:pt x="1420547" y="474684"/>
                    <a:pt x="1403173" y="482463"/>
                    <a:pt x="1383981" y="482463"/>
                  </a:cubicBezTo>
                  <a:close/>
                </a:path>
              </a:pathLst>
            </a:custGeom>
            <a:gradFill>
              <a:gsLst>
                <a:gs pos="0">
                  <a:srgbClr val="DBA97F"/>
                </a:gs>
                <a:gs pos="100000">
                  <a:srgbClr val="CFAF8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81" name="Google Shape;581;p52"/>
            <p:cNvSpPr txBox="1"/>
            <p:nvPr/>
          </p:nvSpPr>
          <p:spPr>
            <a:xfrm>
              <a:off x="4461818" y="1626624"/>
              <a:ext cx="18618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Tokenization</a:t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582" name="Google Shape;582;p52"/>
          <p:cNvGrpSpPr/>
          <p:nvPr/>
        </p:nvGrpSpPr>
        <p:grpSpPr>
          <a:xfrm>
            <a:off x="1997151" y="1472250"/>
            <a:ext cx="1879148" cy="4904629"/>
            <a:chOff x="6821881" y="1457645"/>
            <a:chExt cx="1879148" cy="4904629"/>
          </a:xfrm>
        </p:grpSpPr>
        <p:sp>
          <p:nvSpPr>
            <p:cNvPr id="583" name="Google Shape;583;p52"/>
            <p:cNvSpPr txBox="1"/>
            <p:nvPr/>
          </p:nvSpPr>
          <p:spPr>
            <a:xfrm rot="-5400000">
              <a:off x="6795181" y="1484345"/>
              <a:ext cx="1915800" cy="186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500">
                <a:solidFill>
                  <a:srgbClr val="CEBFAD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84" name="Google Shape;584;p52"/>
            <p:cNvSpPr txBox="1"/>
            <p:nvPr/>
          </p:nvSpPr>
          <p:spPr>
            <a:xfrm>
              <a:off x="6877448" y="4475689"/>
              <a:ext cx="1823581" cy="1886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left-join the words table with NRC-Hashtag-Emotion-Lexicon-v0.2 to get the score of each word.</a:t>
              </a:r>
              <a:endParaRPr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85" name="Google Shape;585;p52"/>
            <p:cNvSpPr/>
            <p:nvPr/>
          </p:nvSpPr>
          <p:spPr>
            <a:xfrm rot="10800000">
              <a:off x="6946992" y="3963062"/>
              <a:ext cx="1684493" cy="367973"/>
            </a:xfrm>
            <a:custGeom>
              <a:avLst/>
              <a:gdLst/>
              <a:ahLst/>
              <a:cxnLst/>
              <a:rect l="l" t="t" r="r" b="b"/>
              <a:pathLst>
                <a:path w="1453481" h="482463" extrusionOk="0">
                  <a:moveTo>
                    <a:pt x="1383981" y="482463"/>
                  </a:moveTo>
                  <a:lnTo>
                    <a:pt x="69499" y="482463"/>
                  </a:lnTo>
                  <a:cubicBezTo>
                    <a:pt x="50308" y="482463"/>
                    <a:pt x="32933" y="474684"/>
                    <a:pt x="20356" y="462107"/>
                  </a:cubicBezTo>
                  <a:lnTo>
                    <a:pt x="1666" y="416986"/>
                  </a:lnTo>
                  <a:lnTo>
                    <a:pt x="1" y="416986"/>
                  </a:lnTo>
                  <a:lnTo>
                    <a:pt x="1" y="412967"/>
                  </a:lnTo>
                  <a:lnTo>
                    <a:pt x="0" y="412964"/>
                  </a:lnTo>
                  <a:lnTo>
                    <a:pt x="0" y="65477"/>
                  </a:lnTo>
                  <a:lnTo>
                    <a:pt x="1667" y="65477"/>
                  </a:lnTo>
                  <a:lnTo>
                    <a:pt x="20357" y="20356"/>
                  </a:lnTo>
                  <a:cubicBezTo>
                    <a:pt x="32934" y="7779"/>
                    <a:pt x="50309" y="0"/>
                    <a:pt x="69500" y="0"/>
                  </a:cubicBezTo>
                  <a:lnTo>
                    <a:pt x="1383982" y="0"/>
                  </a:lnTo>
                  <a:cubicBezTo>
                    <a:pt x="1403174" y="0"/>
                    <a:pt x="1420548" y="7779"/>
                    <a:pt x="1433125" y="20356"/>
                  </a:cubicBezTo>
                  <a:lnTo>
                    <a:pt x="1451815" y="65477"/>
                  </a:lnTo>
                  <a:lnTo>
                    <a:pt x="1453480" y="65477"/>
                  </a:lnTo>
                  <a:lnTo>
                    <a:pt x="1453480" y="69497"/>
                  </a:lnTo>
                  <a:lnTo>
                    <a:pt x="1453481" y="69499"/>
                  </a:lnTo>
                  <a:lnTo>
                    <a:pt x="1453481" y="416986"/>
                  </a:lnTo>
                  <a:lnTo>
                    <a:pt x="1451814" y="416986"/>
                  </a:lnTo>
                  <a:lnTo>
                    <a:pt x="1433124" y="462107"/>
                  </a:lnTo>
                  <a:cubicBezTo>
                    <a:pt x="1420547" y="474684"/>
                    <a:pt x="1403173" y="482463"/>
                    <a:pt x="1383981" y="482463"/>
                  </a:cubicBezTo>
                  <a:close/>
                </a:path>
              </a:pathLst>
            </a:custGeom>
            <a:gradFill>
              <a:gsLst>
                <a:gs pos="0">
                  <a:srgbClr val="DBA97F"/>
                </a:gs>
                <a:gs pos="100000">
                  <a:srgbClr val="CFAF8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86" name="Google Shape;586;p52"/>
            <p:cNvSpPr txBox="1"/>
            <p:nvPr/>
          </p:nvSpPr>
          <p:spPr>
            <a:xfrm>
              <a:off x="7355277" y="3963067"/>
              <a:ext cx="10686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scoring</a:t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587" name="Google Shape;587;p52"/>
          <p:cNvGrpSpPr/>
          <p:nvPr/>
        </p:nvGrpSpPr>
        <p:grpSpPr>
          <a:xfrm>
            <a:off x="3825957" y="1472246"/>
            <a:ext cx="1886991" cy="3920131"/>
            <a:chOff x="9344947" y="1599881"/>
            <a:chExt cx="1886991" cy="3920131"/>
          </a:xfrm>
        </p:grpSpPr>
        <p:sp>
          <p:nvSpPr>
            <p:cNvPr id="588" name="Google Shape;588;p52"/>
            <p:cNvSpPr txBox="1"/>
            <p:nvPr/>
          </p:nvSpPr>
          <p:spPr>
            <a:xfrm rot="-5400000">
              <a:off x="9342838" y="3630912"/>
              <a:ext cx="1915800" cy="186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500">
                  <a:solidFill>
                    <a:srgbClr val="CEBFAD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3</a:t>
              </a:r>
              <a:endParaRPr sz="11500">
                <a:solidFill>
                  <a:srgbClr val="CEBFAD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89" name="Google Shape;589;p52"/>
            <p:cNvSpPr txBox="1"/>
            <p:nvPr/>
          </p:nvSpPr>
          <p:spPr>
            <a:xfrm>
              <a:off x="9344947" y="2112508"/>
              <a:ext cx="1823581" cy="1116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group_by the id and get the total score of each sentence</a:t>
              </a:r>
              <a:endParaRPr sz="1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90" name="Google Shape;590;p52"/>
            <p:cNvSpPr/>
            <p:nvPr/>
          </p:nvSpPr>
          <p:spPr>
            <a:xfrm rot="10800000">
              <a:off x="9414491" y="1599881"/>
              <a:ext cx="1684493" cy="367973"/>
            </a:xfrm>
            <a:custGeom>
              <a:avLst/>
              <a:gdLst/>
              <a:ahLst/>
              <a:cxnLst/>
              <a:rect l="l" t="t" r="r" b="b"/>
              <a:pathLst>
                <a:path w="1453481" h="482463" extrusionOk="0">
                  <a:moveTo>
                    <a:pt x="1383981" y="482463"/>
                  </a:moveTo>
                  <a:lnTo>
                    <a:pt x="69499" y="482463"/>
                  </a:lnTo>
                  <a:cubicBezTo>
                    <a:pt x="50308" y="482463"/>
                    <a:pt x="32933" y="474684"/>
                    <a:pt x="20356" y="462107"/>
                  </a:cubicBezTo>
                  <a:lnTo>
                    <a:pt x="1666" y="416986"/>
                  </a:lnTo>
                  <a:lnTo>
                    <a:pt x="1" y="416986"/>
                  </a:lnTo>
                  <a:lnTo>
                    <a:pt x="1" y="412967"/>
                  </a:lnTo>
                  <a:lnTo>
                    <a:pt x="0" y="412964"/>
                  </a:lnTo>
                  <a:lnTo>
                    <a:pt x="0" y="65477"/>
                  </a:lnTo>
                  <a:lnTo>
                    <a:pt x="1667" y="65477"/>
                  </a:lnTo>
                  <a:lnTo>
                    <a:pt x="20357" y="20356"/>
                  </a:lnTo>
                  <a:cubicBezTo>
                    <a:pt x="32934" y="7779"/>
                    <a:pt x="50309" y="0"/>
                    <a:pt x="69500" y="0"/>
                  </a:cubicBezTo>
                  <a:lnTo>
                    <a:pt x="1383982" y="0"/>
                  </a:lnTo>
                  <a:cubicBezTo>
                    <a:pt x="1403174" y="0"/>
                    <a:pt x="1420548" y="7779"/>
                    <a:pt x="1433125" y="20356"/>
                  </a:cubicBezTo>
                  <a:lnTo>
                    <a:pt x="1451815" y="65477"/>
                  </a:lnTo>
                  <a:lnTo>
                    <a:pt x="1453480" y="65477"/>
                  </a:lnTo>
                  <a:lnTo>
                    <a:pt x="1453480" y="69497"/>
                  </a:lnTo>
                  <a:lnTo>
                    <a:pt x="1453481" y="69499"/>
                  </a:lnTo>
                  <a:lnTo>
                    <a:pt x="1453481" y="416986"/>
                  </a:lnTo>
                  <a:lnTo>
                    <a:pt x="1451814" y="416986"/>
                  </a:lnTo>
                  <a:lnTo>
                    <a:pt x="1433124" y="462107"/>
                  </a:lnTo>
                  <a:cubicBezTo>
                    <a:pt x="1420547" y="474684"/>
                    <a:pt x="1403173" y="482463"/>
                    <a:pt x="1383981" y="482463"/>
                  </a:cubicBezTo>
                  <a:close/>
                </a:path>
              </a:pathLst>
            </a:custGeom>
            <a:gradFill>
              <a:gsLst>
                <a:gs pos="0">
                  <a:srgbClr val="DBA97F"/>
                </a:gs>
                <a:gs pos="100000">
                  <a:srgbClr val="CFAF8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91" name="Google Shape;591;p52"/>
            <p:cNvSpPr txBox="1"/>
            <p:nvPr/>
          </p:nvSpPr>
          <p:spPr>
            <a:xfrm>
              <a:off x="9651443" y="1599881"/>
              <a:ext cx="1298575" cy="398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summing</a:t>
              </a:r>
              <a:endPara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592" name="Google Shape;592;p52"/>
          <p:cNvSpPr txBox="1"/>
          <p:nvPr/>
        </p:nvSpPr>
        <p:spPr>
          <a:xfrm>
            <a:off x="6549650" y="205100"/>
            <a:ext cx="51684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NRC-Hashtag-Emotion-Lexicon-v0.2:</a:t>
            </a:r>
            <a:endParaRPr sz="2400"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u="sng">
                <a:solidFill>
                  <a:schemeClr val="hlink"/>
                </a:solidFill>
                <a:latin typeface="Microsoft Yahei"/>
                <a:ea typeface="Microsoft Yahei"/>
                <a:cs typeface="Microsoft Yahei"/>
                <a:sym typeface="Microsoft Yahei"/>
                <a:hlinkClick r:id="rId3"/>
              </a:rPr>
              <a:t>https://saifmohammad.com/WebPages/NRC-Emotion-Lexicon.htm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This table assigns each word to eight sentiments, four positive sentiments, and four negative sentiments, and rates the word under each sentiment. Scores range from the -3 to 3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Result table:</a:t>
            </a:r>
            <a:endParaRPr sz="2400"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93" name="Google Shape;593;p52" descr="截屏2022-04-30 下午10.22.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6390" y="2925445"/>
            <a:ext cx="4914900" cy="36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2"/>
          <p:cNvSpPr txBox="1"/>
          <p:nvPr/>
        </p:nvSpPr>
        <p:spPr>
          <a:xfrm rot="-5400000">
            <a:off x="1978820" y="1587473"/>
            <a:ext cx="19158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0">
                <a:solidFill>
                  <a:srgbClr val="CEBFAD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endParaRPr sz="11500">
              <a:solidFill>
                <a:srgbClr val="CEBFAD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53"/>
          <p:cNvGrpSpPr/>
          <p:nvPr/>
        </p:nvGrpSpPr>
        <p:grpSpPr>
          <a:xfrm>
            <a:off x="-38735" y="-58420"/>
            <a:ext cx="12230735" cy="6924675"/>
            <a:chOff x="-31" y="-92"/>
            <a:chExt cx="19261" cy="10905"/>
          </a:xfrm>
        </p:grpSpPr>
        <p:pic>
          <p:nvPicPr>
            <p:cNvPr id="600" name="Google Shape;600;p53" descr="5cb422cda1df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4201" y="-4200"/>
              <a:ext cx="10799" cy="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1" name="Google Shape;601;p53"/>
            <p:cNvSpPr/>
            <p:nvPr/>
          </p:nvSpPr>
          <p:spPr>
            <a:xfrm>
              <a:off x="-31" y="-92"/>
              <a:ext cx="19261" cy="10905"/>
            </a:xfrm>
            <a:prstGeom prst="rect">
              <a:avLst/>
            </a:prstGeom>
            <a:solidFill>
              <a:srgbClr val="0C0C0C">
                <a:alpha val="4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602" name="Google Shape;602;p53"/>
          <p:cNvSpPr/>
          <p:nvPr/>
        </p:nvSpPr>
        <p:spPr>
          <a:xfrm>
            <a:off x="1724025" y="-598170"/>
            <a:ext cx="8338820" cy="8199120"/>
          </a:xfrm>
          <a:prstGeom prst="ellipse">
            <a:avLst/>
          </a:prstGeom>
          <a:solidFill>
            <a:srgbClr val="3F3F3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03" name="Google Shape;603;p53"/>
          <p:cNvSpPr/>
          <p:nvPr/>
        </p:nvSpPr>
        <p:spPr>
          <a:xfrm>
            <a:off x="1183640" y="-1059180"/>
            <a:ext cx="9420225" cy="9337040"/>
          </a:xfrm>
          <a:prstGeom prst="ellipse">
            <a:avLst/>
          </a:prstGeom>
          <a:noFill/>
          <a:ln w="19050" cap="flat" cmpd="sng">
            <a:solidFill>
              <a:schemeClr val="lt1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04" name="Google Shape;604;p53"/>
          <p:cNvSpPr/>
          <p:nvPr/>
        </p:nvSpPr>
        <p:spPr>
          <a:xfrm>
            <a:off x="3935085" y="3044850"/>
            <a:ext cx="42831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training</a:t>
            </a:r>
            <a:endParaRPr sz="44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05" name="Google Shape;605;p53"/>
          <p:cNvSpPr/>
          <p:nvPr/>
        </p:nvSpPr>
        <p:spPr>
          <a:xfrm>
            <a:off x="5523865" y="1595755"/>
            <a:ext cx="1105535" cy="110553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05</a:t>
            </a:r>
            <a:endParaRPr sz="36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06" name="Google Shape;606;p53"/>
          <p:cNvSpPr/>
          <p:nvPr/>
        </p:nvSpPr>
        <p:spPr>
          <a:xfrm>
            <a:off x="8193405" y="1104900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07" name="Google Shape;607;p53"/>
          <p:cNvSpPr/>
          <p:nvPr/>
        </p:nvSpPr>
        <p:spPr>
          <a:xfrm>
            <a:off x="1461135" y="4881880"/>
            <a:ext cx="3278505" cy="322643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588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4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13" name="Google Shape;613;p54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14" name="Google Shape;614;p54"/>
          <p:cNvSpPr/>
          <p:nvPr/>
        </p:nvSpPr>
        <p:spPr>
          <a:xfrm>
            <a:off x="1080770" y="324485"/>
            <a:ext cx="2177415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Random forest</a:t>
            </a:r>
            <a:endParaRPr sz="20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15" name="Google Shape;615;p54"/>
          <p:cNvSpPr/>
          <p:nvPr/>
        </p:nvSpPr>
        <p:spPr>
          <a:xfrm>
            <a:off x="6002655" y="6117590"/>
            <a:ext cx="558800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28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16" name="Google Shape;616;p54"/>
          <p:cNvSpPr txBox="1"/>
          <p:nvPr/>
        </p:nvSpPr>
        <p:spPr>
          <a:xfrm>
            <a:off x="777875" y="1276985"/>
            <a:ext cx="60567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library(randomForest)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rf &lt;- randomForest(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as.factor(target) ~.,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data = input_train,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importance = T,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ntree = 2000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)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17" name="Google Shape;617;p54"/>
          <p:cNvSpPr/>
          <p:nvPr/>
        </p:nvSpPr>
        <p:spPr>
          <a:xfrm>
            <a:off x="8065009" y="551936"/>
            <a:ext cx="1584795" cy="1584795"/>
          </a:xfrm>
          <a:prstGeom prst="donut">
            <a:avLst>
              <a:gd name="adj" fmla="val 10146"/>
            </a:avLst>
          </a:prstGeom>
          <a:solidFill>
            <a:srgbClr val="D8B2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18" name="Google Shape;618;p54"/>
          <p:cNvSpPr/>
          <p:nvPr/>
        </p:nvSpPr>
        <p:spPr>
          <a:xfrm>
            <a:off x="7860012" y="324205"/>
            <a:ext cx="2003764" cy="2003764"/>
          </a:xfrm>
          <a:prstGeom prst="ellipse">
            <a:avLst/>
          </a:prstGeom>
          <a:noFill/>
          <a:ln w="76200" cap="flat" cmpd="sng">
            <a:solidFill>
              <a:srgbClr val="7F7F7F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19" name="Google Shape;619;p54"/>
          <p:cNvSpPr txBox="1"/>
          <p:nvPr/>
        </p:nvSpPr>
        <p:spPr>
          <a:xfrm>
            <a:off x="7623050" y="1053175"/>
            <a:ext cx="2477700" cy="1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Bagging</a:t>
            </a:r>
            <a:endParaRPr sz="3200" b="1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20" name="Google Shape;6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875" y="3613685"/>
            <a:ext cx="7192867" cy="2503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5"/>
          <p:cNvSpPr/>
          <p:nvPr/>
        </p:nvSpPr>
        <p:spPr>
          <a:xfrm>
            <a:off x="431800" y="205105"/>
            <a:ext cx="648900" cy="638100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26" name="Google Shape;626;p55"/>
          <p:cNvSpPr/>
          <p:nvPr/>
        </p:nvSpPr>
        <p:spPr>
          <a:xfrm>
            <a:off x="777875" y="205105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27" name="Google Shape;627;p55"/>
          <p:cNvSpPr/>
          <p:nvPr/>
        </p:nvSpPr>
        <p:spPr>
          <a:xfrm>
            <a:off x="1080770" y="324485"/>
            <a:ext cx="2177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Boosting</a:t>
            </a:r>
            <a:endParaRPr sz="20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28" name="Google Shape;628;p55"/>
          <p:cNvSpPr txBox="1"/>
          <p:nvPr/>
        </p:nvSpPr>
        <p:spPr>
          <a:xfrm>
            <a:off x="668750" y="2176850"/>
            <a:ext cx="37110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library(gbm)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boosting &lt;- gbm(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as.character(target) ~.,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data = input_train,,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n.trees = 5000,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distribution = "adaboost",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interaction.depth = 3,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shrinkage = 0.2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)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boosting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29" name="Google Shape;629;p55"/>
          <p:cNvSpPr/>
          <p:nvPr/>
        </p:nvSpPr>
        <p:spPr>
          <a:xfrm>
            <a:off x="4584759" y="950911"/>
            <a:ext cx="1584900" cy="1584900"/>
          </a:xfrm>
          <a:prstGeom prst="donut">
            <a:avLst>
              <a:gd name="adj" fmla="val 10146"/>
            </a:avLst>
          </a:prstGeom>
          <a:solidFill>
            <a:srgbClr val="D8B2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0" name="Google Shape;630;p55"/>
          <p:cNvSpPr/>
          <p:nvPr/>
        </p:nvSpPr>
        <p:spPr>
          <a:xfrm>
            <a:off x="4379762" y="723180"/>
            <a:ext cx="2003700" cy="2003700"/>
          </a:xfrm>
          <a:prstGeom prst="ellipse">
            <a:avLst/>
          </a:prstGeom>
          <a:noFill/>
          <a:ln w="76200" cap="flat" cmpd="sng">
            <a:solidFill>
              <a:srgbClr val="7F7F7F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1" name="Google Shape;631;p55"/>
          <p:cNvSpPr txBox="1"/>
          <p:nvPr/>
        </p:nvSpPr>
        <p:spPr>
          <a:xfrm>
            <a:off x="4142800" y="1452150"/>
            <a:ext cx="2477700" cy="1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Boosting</a:t>
            </a:r>
            <a:endParaRPr sz="3200" b="1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32" name="Google Shape;6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500" y="152338"/>
            <a:ext cx="5286050" cy="63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9"/>
          <p:cNvGrpSpPr/>
          <p:nvPr/>
        </p:nvGrpSpPr>
        <p:grpSpPr>
          <a:xfrm>
            <a:off x="-38735" y="-58420"/>
            <a:ext cx="12212003" cy="6915328"/>
            <a:chOff x="-31" y="-92"/>
            <a:chExt cx="19232" cy="10890"/>
          </a:xfrm>
        </p:grpSpPr>
        <p:pic>
          <p:nvPicPr>
            <p:cNvPr id="223" name="Google Shape;223;p29" descr="5cb422cda1df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4202" y="-4201"/>
              <a:ext cx="10798" cy="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29"/>
            <p:cNvSpPr/>
            <p:nvPr/>
          </p:nvSpPr>
          <p:spPr>
            <a:xfrm>
              <a:off x="-31" y="-92"/>
              <a:ext cx="19200" cy="10800"/>
            </a:xfrm>
            <a:prstGeom prst="rect">
              <a:avLst/>
            </a:prstGeom>
            <a:solidFill>
              <a:srgbClr val="0C0C0C">
                <a:alpha val="4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225" name="Google Shape;225;p29"/>
          <p:cNvSpPr/>
          <p:nvPr/>
        </p:nvSpPr>
        <p:spPr>
          <a:xfrm>
            <a:off x="1724025" y="-598170"/>
            <a:ext cx="8338800" cy="8199000"/>
          </a:xfrm>
          <a:prstGeom prst="ellipse">
            <a:avLst/>
          </a:prstGeom>
          <a:solidFill>
            <a:srgbClr val="3F3F3F">
              <a:alpha val="729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6" name="Google Shape;226;p29"/>
          <p:cNvSpPr/>
          <p:nvPr/>
        </p:nvSpPr>
        <p:spPr>
          <a:xfrm>
            <a:off x="1183640" y="-1059180"/>
            <a:ext cx="9420300" cy="9336900"/>
          </a:xfrm>
          <a:prstGeom prst="ellipse">
            <a:avLst/>
          </a:prstGeom>
          <a:noFill/>
          <a:ln w="19050" cap="flat" cmpd="sng">
            <a:solidFill>
              <a:schemeClr val="lt1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3171440" y="3015093"/>
            <a:ext cx="58491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zh-CN" sz="44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Overview</a:t>
            </a:r>
            <a:endParaRPr sz="44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5523865" y="1595755"/>
            <a:ext cx="1105500" cy="11055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sz="36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9" name="Google Shape;229;p29"/>
          <p:cNvSpPr/>
          <p:nvPr/>
        </p:nvSpPr>
        <p:spPr>
          <a:xfrm>
            <a:off x="8193405" y="1104900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0" name="Google Shape;230;p29"/>
          <p:cNvSpPr/>
          <p:nvPr/>
        </p:nvSpPr>
        <p:spPr>
          <a:xfrm>
            <a:off x="1461135" y="4881880"/>
            <a:ext cx="3278400" cy="32265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588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6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8" name="Google Shape;638;p56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9" name="Google Shape;639;p56"/>
          <p:cNvSpPr/>
          <p:nvPr/>
        </p:nvSpPr>
        <p:spPr>
          <a:xfrm>
            <a:off x="1080770" y="324485"/>
            <a:ext cx="3169285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Neural Network Training</a:t>
            </a:r>
            <a:endParaRPr sz="20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0" name="Google Shape;640;p56"/>
          <p:cNvSpPr/>
          <p:nvPr/>
        </p:nvSpPr>
        <p:spPr>
          <a:xfrm>
            <a:off x="6002655" y="6459215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30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1" name="Google Shape;641;p56"/>
          <p:cNvSpPr txBox="1"/>
          <p:nvPr/>
        </p:nvSpPr>
        <p:spPr>
          <a:xfrm>
            <a:off x="273243" y="1155185"/>
            <a:ext cx="11141100" cy="5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library(neuralnet)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set.seed(1234)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network &lt;- neuralnet(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target ~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link_count + line_count + tag_count + at_count + disaster_keyword_count +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non_disaster_keyword_count + disaster_tag_count + non_disaster_tag_count +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disaster_at_count + non_disaster_at_count + char_length + word_count + mean_word_length +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unique_word_count + punc_count + stop_word_count + disaster_unigram_count +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non_disaster_unigram_count + disaster_bigram_count +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non_disaster_bigram_count +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disaster_trigram_count +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non_disaster_trigram_count + 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score,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data = input_train, rep = 1, hidden = 5, threshold = 0.03,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linear.output = F, lifesign = "full", lifesign.step = 5000,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act.fct = 'logistic',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err.fct = 'ce',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stepmax = 1000000,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likelihood = 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)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2" name="Google Shape;642;p56"/>
          <p:cNvSpPr/>
          <p:nvPr/>
        </p:nvSpPr>
        <p:spPr>
          <a:xfrm>
            <a:off x="8675370" y="204470"/>
            <a:ext cx="2613025" cy="1177290"/>
          </a:xfrm>
          <a:prstGeom prst="wedgeRectCallout">
            <a:avLst>
              <a:gd name="adj1" fmla="val -50662"/>
              <a:gd name="adj2" fmla="val 104797"/>
            </a:avLst>
          </a:prstGeom>
          <a:solidFill>
            <a:schemeClr val="accent1"/>
          </a:solidFill>
          <a:ln w="12700" cap="flat" cmpd="sng">
            <a:solidFill>
              <a:srgbClr val="466D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aphicFrame>
        <p:nvGraphicFramePr>
          <p:cNvPr id="643" name="Google Shape;643;p56"/>
          <p:cNvGraphicFramePr/>
          <p:nvPr/>
        </p:nvGraphicFramePr>
        <p:xfrm>
          <a:off x="8674735" y="18923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{AABCD7F1-607C-40BE-B8A5-6029DEAFDF9B}</a:tableStyleId>
              </a:tblPr>
              <a:tblGrid>
                <a:gridCol w="87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0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 u="none" strike="noStrike" cap="none"/>
                        <a:t>result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/>
                        <a:t>716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/>
                        <a:t>151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/>
                        <a:t>220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/>
                        <a:t>434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44" name="Google Shape;64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318" y="3338535"/>
            <a:ext cx="5214282" cy="3219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7"/>
          <p:cNvSpPr/>
          <p:nvPr/>
        </p:nvSpPr>
        <p:spPr>
          <a:xfrm>
            <a:off x="431800" y="205105"/>
            <a:ext cx="648970" cy="638175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50" name="Google Shape;650;p57"/>
          <p:cNvSpPr/>
          <p:nvPr/>
        </p:nvSpPr>
        <p:spPr>
          <a:xfrm>
            <a:off x="777875" y="205105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51" name="Google Shape;651;p57"/>
          <p:cNvSpPr/>
          <p:nvPr/>
        </p:nvSpPr>
        <p:spPr>
          <a:xfrm>
            <a:off x="1080770" y="324485"/>
            <a:ext cx="1949450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Twitter API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52" name="Google Shape;652;p57"/>
          <p:cNvSpPr/>
          <p:nvPr/>
        </p:nvSpPr>
        <p:spPr>
          <a:xfrm>
            <a:off x="5979160" y="6386830"/>
            <a:ext cx="558800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31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53" name="Google Shape;653;p57" descr="截屏2022-05-01 下午2.08.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770" y="1350645"/>
            <a:ext cx="10058400" cy="503618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57"/>
          <p:cNvSpPr txBox="1"/>
          <p:nvPr/>
        </p:nvSpPr>
        <p:spPr>
          <a:xfrm>
            <a:off x="1095375" y="1013460"/>
            <a:ext cx="10029190" cy="3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 collected nearly 200 tweets from various disaster and non-disaster Twitter accounts as a test set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8"/>
          <p:cNvSpPr/>
          <p:nvPr/>
        </p:nvSpPr>
        <p:spPr>
          <a:xfrm>
            <a:off x="431800" y="205105"/>
            <a:ext cx="648900" cy="638100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60" name="Google Shape;660;p58"/>
          <p:cNvSpPr/>
          <p:nvPr/>
        </p:nvSpPr>
        <p:spPr>
          <a:xfrm>
            <a:off x="777875" y="205105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61" name="Google Shape;661;p58"/>
          <p:cNvSpPr/>
          <p:nvPr/>
        </p:nvSpPr>
        <p:spPr>
          <a:xfrm>
            <a:off x="1080770" y="324485"/>
            <a:ext cx="1949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Twitter API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62" name="Google Shape;662;p58"/>
          <p:cNvSpPr/>
          <p:nvPr/>
        </p:nvSpPr>
        <p:spPr>
          <a:xfrm>
            <a:off x="9708133" y="204482"/>
            <a:ext cx="2613000" cy="1177200"/>
          </a:xfrm>
          <a:prstGeom prst="wedgeRectCallout">
            <a:avLst>
              <a:gd name="adj1" fmla="val -50662"/>
              <a:gd name="adj2" fmla="val 104797"/>
            </a:avLst>
          </a:prstGeom>
          <a:solidFill>
            <a:schemeClr val="accent1"/>
          </a:solidFill>
          <a:ln w="12700" cap="flat" cmpd="sng">
            <a:solidFill>
              <a:srgbClr val="466D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aphicFrame>
        <p:nvGraphicFramePr>
          <p:cNvPr id="663" name="Google Shape;663;p58"/>
          <p:cNvGraphicFramePr/>
          <p:nvPr>
            <p:extLst>
              <p:ext uri="{D42A27DB-BD31-4B8C-83A1-F6EECF244321}">
                <p14:modId xmlns:p14="http://schemas.microsoft.com/office/powerpoint/2010/main" val="1751527456"/>
              </p:ext>
            </p:extLst>
          </p:nvPr>
        </p:nvGraphicFramePr>
        <p:xfrm>
          <a:off x="9707798" y="205092"/>
          <a:ext cx="2613675" cy="1283525"/>
        </p:xfrm>
        <a:graphic>
          <a:graphicData uri="http://schemas.openxmlformats.org/drawingml/2006/table">
            <a:tbl>
              <a:tblPr firstRow="1" bandRow="1">
                <a:noFill/>
                <a:tableStyleId>{AABCD7F1-607C-40BE-B8A5-6029DEAFDF9B}</a:tableStyleId>
              </a:tblPr>
              <a:tblGrid>
                <a:gridCol w="87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3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 u="none" strike="noStrike" cap="none"/>
                        <a:t>result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en-US" sz="1800" u="none" strike="noStrike" cap="none" dirty="0"/>
                        <a:t>86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en-US" sz="1800" u="none" strike="noStrike" cap="none" dirty="0"/>
                        <a:t>41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zh-CN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en-US" sz="1800" u="none" strike="noStrike" cap="none" dirty="0"/>
                        <a:t>14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icrosoft Yahei"/>
                        <a:buNone/>
                      </a:pPr>
                      <a:r>
                        <a:rPr lang="en-US" sz="1800" u="none" strike="noStrike" cap="none" dirty="0"/>
                        <a:t>62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64" name="Google Shape;6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1755"/>
            <a:ext cx="9707802" cy="5171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59"/>
          <p:cNvGrpSpPr/>
          <p:nvPr/>
        </p:nvGrpSpPr>
        <p:grpSpPr>
          <a:xfrm>
            <a:off x="-19050" y="-58420"/>
            <a:ext cx="12230735" cy="6924675"/>
            <a:chOff x="-31" y="-92"/>
            <a:chExt cx="19261" cy="10905"/>
          </a:xfrm>
        </p:grpSpPr>
        <p:pic>
          <p:nvPicPr>
            <p:cNvPr id="670" name="Google Shape;670;p59" descr="5cb422cda1df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4201" y="-4200"/>
              <a:ext cx="10799" cy="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59"/>
            <p:cNvSpPr/>
            <p:nvPr/>
          </p:nvSpPr>
          <p:spPr>
            <a:xfrm>
              <a:off x="-31" y="-92"/>
              <a:ext cx="19261" cy="10905"/>
            </a:xfrm>
            <a:prstGeom prst="rect">
              <a:avLst/>
            </a:prstGeom>
            <a:solidFill>
              <a:srgbClr val="0C0C0C">
                <a:alpha val="4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672" name="Google Shape;672;p59"/>
          <p:cNvSpPr/>
          <p:nvPr/>
        </p:nvSpPr>
        <p:spPr>
          <a:xfrm>
            <a:off x="-3286760" y="-350520"/>
            <a:ext cx="8338820" cy="8199120"/>
          </a:xfrm>
          <a:prstGeom prst="ellipse">
            <a:avLst/>
          </a:prstGeom>
          <a:solidFill>
            <a:srgbClr val="3F3F3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3" name="Google Shape;673;p59"/>
          <p:cNvSpPr/>
          <p:nvPr/>
        </p:nvSpPr>
        <p:spPr>
          <a:xfrm>
            <a:off x="10200640" y="1356995"/>
            <a:ext cx="4130040" cy="409384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4" name="Google Shape;674;p59"/>
          <p:cNvSpPr/>
          <p:nvPr/>
        </p:nvSpPr>
        <p:spPr>
          <a:xfrm>
            <a:off x="9690735" y="787400"/>
            <a:ext cx="5149215" cy="5103495"/>
          </a:xfrm>
          <a:prstGeom prst="ellipse">
            <a:avLst/>
          </a:prstGeom>
          <a:noFill/>
          <a:ln w="19050" cap="flat" cmpd="sng">
            <a:solidFill>
              <a:schemeClr val="lt1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5" name="Google Shape;675;p59"/>
          <p:cNvSpPr txBox="1"/>
          <p:nvPr/>
        </p:nvSpPr>
        <p:spPr>
          <a:xfrm>
            <a:off x="1600667" y="1600452"/>
            <a:ext cx="5541645" cy="101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D"/>
              </a:buClr>
              <a:buSzPts val="6000"/>
              <a:buFont typeface="Microsoft Yahei"/>
              <a:buNone/>
            </a:pPr>
            <a:r>
              <a:rPr lang="zh-CN" sz="6000" b="1" i="1" u="none" strike="noStrike" cap="none">
                <a:solidFill>
                  <a:srgbClr val="F6F9FD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Final Project</a:t>
            </a:r>
            <a:endParaRPr sz="6000" b="1" i="1" u="none" strike="noStrike" cap="none">
              <a:solidFill>
                <a:srgbClr val="F6F9FD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6" name="Google Shape;676;p59"/>
          <p:cNvSpPr txBox="1"/>
          <p:nvPr/>
        </p:nvSpPr>
        <p:spPr>
          <a:xfrm>
            <a:off x="1600835" y="2560320"/>
            <a:ext cx="7908290" cy="82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Microsoft Yahei"/>
              <a:buNone/>
            </a:pPr>
            <a:r>
              <a:rPr lang="zh-CN" sz="4800" i="1" u="none" strike="noStrike" cap="none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Thanks for watching</a:t>
            </a:r>
            <a:endParaRPr sz="4800" i="1" u="none" strike="noStrike" cap="none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7" name="Google Shape;677;p59"/>
          <p:cNvSpPr txBox="1"/>
          <p:nvPr/>
        </p:nvSpPr>
        <p:spPr>
          <a:xfrm>
            <a:off x="1743075" y="3667125"/>
            <a:ext cx="417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FCAAB"/>
              </a:buClr>
              <a:buSzPts val="1200"/>
              <a:buFont typeface="Microsoft Yahei"/>
              <a:buNone/>
            </a:pPr>
            <a:endParaRPr sz="1200" b="0" i="0" u="none" strike="noStrike" cap="none">
              <a:solidFill>
                <a:srgbClr val="DFCAAB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8" name="Google Shape;678;p59"/>
          <p:cNvSpPr txBox="1"/>
          <p:nvPr/>
        </p:nvSpPr>
        <p:spPr>
          <a:xfrm>
            <a:off x="1743115" y="4772827"/>
            <a:ext cx="2373728" cy="32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lang="zh-CN" sz="1500" b="0" i="0" u="none" strike="noStrike" cap="non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Feiyu Zhang</a:t>
            </a:r>
            <a:endParaRPr sz="1500" b="0" i="0" u="none" strike="noStrike" cap="non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9" name="Google Shape;679;p59"/>
          <p:cNvSpPr txBox="1"/>
          <p:nvPr/>
        </p:nvSpPr>
        <p:spPr>
          <a:xfrm>
            <a:off x="4116705" y="4771390"/>
            <a:ext cx="2989580" cy="32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lang="zh-CN" sz="1500" b="0" i="0" u="none" strike="noStrike" cap="non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fz114@scarletmail.rutgers.edu</a:t>
            </a:r>
            <a:endParaRPr sz="1500" b="0" i="0" u="none" strike="noStrike" cap="non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680" name="Google Shape;680;p59"/>
          <p:cNvCxnSpPr/>
          <p:nvPr/>
        </p:nvCxnSpPr>
        <p:spPr>
          <a:xfrm>
            <a:off x="1816882" y="4431519"/>
            <a:ext cx="4172505" cy="0"/>
          </a:xfrm>
          <a:prstGeom prst="straightConnector1">
            <a:avLst/>
          </a:prstGeom>
          <a:noFill/>
          <a:ln w="25400" cap="flat" cmpd="sng">
            <a:solidFill>
              <a:srgbClr val="D8B98D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81" name="Google Shape;681;p59"/>
          <p:cNvGrpSpPr/>
          <p:nvPr/>
        </p:nvGrpSpPr>
        <p:grpSpPr>
          <a:xfrm rot="-5400000">
            <a:off x="2061845" y="5227320"/>
            <a:ext cx="325120" cy="767715"/>
            <a:chOff x="396" y="921"/>
            <a:chExt cx="308" cy="760"/>
          </a:xfrm>
        </p:grpSpPr>
        <p:cxnSp>
          <p:nvCxnSpPr>
            <p:cNvPr id="682" name="Google Shape;682;p59"/>
            <p:cNvCxnSpPr/>
            <p:nvPr/>
          </p:nvCxnSpPr>
          <p:spPr>
            <a:xfrm>
              <a:off x="396" y="921"/>
              <a:ext cx="0" cy="760"/>
            </a:xfrm>
            <a:prstGeom prst="straightConnector1">
              <a:avLst/>
            </a:prstGeom>
            <a:noFill/>
            <a:ln w="22225" cap="flat" cmpd="sng">
              <a:solidFill>
                <a:srgbClr val="D8B98D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3" name="Google Shape;683;p59"/>
            <p:cNvCxnSpPr/>
            <p:nvPr/>
          </p:nvCxnSpPr>
          <p:spPr>
            <a:xfrm>
              <a:off x="550" y="921"/>
              <a:ext cx="0" cy="426"/>
            </a:xfrm>
            <a:prstGeom prst="straightConnector1">
              <a:avLst/>
            </a:prstGeom>
            <a:noFill/>
            <a:ln w="22225" cap="flat" cmpd="sng">
              <a:solidFill>
                <a:srgbClr val="D8B98D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4" name="Google Shape;684;p59"/>
            <p:cNvCxnSpPr/>
            <p:nvPr/>
          </p:nvCxnSpPr>
          <p:spPr>
            <a:xfrm>
              <a:off x="704" y="921"/>
              <a:ext cx="0" cy="426"/>
            </a:xfrm>
            <a:prstGeom prst="straightConnector1">
              <a:avLst/>
            </a:prstGeom>
            <a:noFill/>
            <a:ln w="22225" cap="flat" cmpd="sng">
              <a:solidFill>
                <a:srgbClr val="D8B98D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85" name="Google Shape;685;p59"/>
          <p:cNvSpPr/>
          <p:nvPr/>
        </p:nvSpPr>
        <p:spPr>
          <a:xfrm>
            <a:off x="9041765" y="1050290"/>
            <a:ext cx="648970" cy="638175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86" name="Google Shape;686;p59"/>
          <p:cNvSpPr/>
          <p:nvPr/>
        </p:nvSpPr>
        <p:spPr>
          <a:xfrm>
            <a:off x="7106920" y="4431665"/>
            <a:ext cx="1198880" cy="117983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588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87" name="Google Shape;687;p59"/>
          <p:cNvSpPr txBox="1"/>
          <p:nvPr/>
        </p:nvSpPr>
        <p:spPr>
          <a:xfrm>
            <a:off x="1743115" y="5094772"/>
            <a:ext cx="2373728" cy="32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lang="zh-CN" sz="1500" b="0" i="0" u="none" strike="noStrike" cap="non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Junyi LI</a:t>
            </a:r>
            <a:endParaRPr sz="1500" b="0" i="0" u="none" strike="noStrike" cap="non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88" name="Google Shape;688;p59"/>
          <p:cNvSpPr txBox="1"/>
          <p:nvPr/>
        </p:nvSpPr>
        <p:spPr>
          <a:xfrm>
            <a:off x="1743115" y="5449102"/>
            <a:ext cx="2373728" cy="32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lang="zh-CN" sz="1500" b="0" i="0" u="none" strike="noStrike" cap="non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Ziyu Zhou</a:t>
            </a:r>
            <a:endParaRPr sz="1500" b="0" i="0" u="none" strike="noStrike" cap="non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89" name="Google Shape;689;p59"/>
          <p:cNvSpPr txBox="1"/>
          <p:nvPr/>
        </p:nvSpPr>
        <p:spPr>
          <a:xfrm>
            <a:off x="4116705" y="5093335"/>
            <a:ext cx="3025140" cy="32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lang="zh-CN" sz="1500" b="0" i="0" u="none" strike="noStrike" cap="non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jl2707@scarletmail.rutgers.edu</a:t>
            </a:r>
            <a:endParaRPr sz="1500" b="0" i="0" u="none" strike="noStrike" cap="non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90" name="Google Shape;690;p59"/>
          <p:cNvSpPr txBox="1"/>
          <p:nvPr/>
        </p:nvSpPr>
        <p:spPr>
          <a:xfrm>
            <a:off x="4116705" y="5416550"/>
            <a:ext cx="2989580" cy="32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Microsoft Yahei"/>
              <a:buNone/>
            </a:pPr>
            <a:r>
              <a:rPr lang="zh-CN" sz="1500" b="0" i="0" u="none" strike="noStrike" cap="none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zz544@scarletmail.rutgers.edu</a:t>
            </a:r>
            <a:endParaRPr sz="1500" b="0" i="0" u="none" strike="noStrike" cap="none">
              <a:solidFill>
                <a:srgbClr val="D8D8D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/>
          <p:nvPr/>
        </p:nvSpPr>
        <p:spPr>
          <a:xfrm>
            <a:off x="431800" y="205105"/>
            <a:ext cx="648900" cy="638100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777875" y="205105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1080770" y="324485"/>
            <a:ext cx="32595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Dataset introduction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8443410" y="4673940"/>
            <a:ext cx="2078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正文内容，本段适应大段文字章节</a:t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777875" y="990600"/>
            <a:ext cx="99366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From </a:t>
            </a:r>
            <a:r>
              <a:rPr lang="zh-CN" sz="1700" b="1">
                <a:solidFill>
                  <a:schemeClr val="dk1"/>
                </a:solidFill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Natural Language Processing with Disaster Tweets | Kaggle</a:t>
            </a:r>
            <a:r>
              <a:rPr lang="zh-CN" sz="17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to get dataset train.csv and test.csv.</a:t>
            </a:r>
            <a:endParaRPr sz="1700"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Columns: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id - a unique identifier for each tweet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text - the text of the tweet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location - the location the tweet was sent from (may be blank)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keyword - a particular keyword from the tweet (may be blank)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target (hand classified) - in train.csv only, this denotes whether a tweet is about a real disaster (1) or not (0) 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75" y="3954675"/>
            <a:ext cx="1163002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/>
          <p:nvPr/>
        </p:nvSpPr>
        <p:spPr>
          <a:xfrm>
            <a:off x="280975" y="6117600"/>
            <a:ext cx="97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3,263 rows(obs.) for test set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/>
          <p:nvPr/>
        </p:nvSpPr>
        <p:spPr>
          <a:xfrm>
            <a:off x="431800" y="205105"/>
            <a:ext cx="648900" cy="638100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8" name="Google Shape;248;p31"/>
          <p:cNvSpPr/>
          <p:nvPr/>
        </p:nvSpPr>
        <p:spPr>
          <a:xfrm>
            <a:off x="777875" y="205105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1080776" y="324475"/>
            <a:ext cx="4067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Simple analysis of the dataset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0" name="Google Shape;250;p31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05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875" y="1423155"/>
            <a:ext cx="5734189" cy="352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6714" y="1524000"/>
            <a:ext cx="4448175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 txBox="1"/>
          <p:nvPr/>
        </p:nvSpPr>
        <p:spPr>
          <a:xfrm>
            <a:off x="6821200" y="5239025"/>
            <a:ext cx="392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ps: Train-validation split based on target ratio(extract 20% data from trainset as validset)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/>
          <p:nvPr/>
        </p:nvSpPr>
        <p:spPr>
          <a:xfrm>
            <a:off x="431800" y="205105"/>
            <a:ext cx="648900" cy="638100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777875" y="205105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1080775" y="324475"/>
            <a:ext cx="53952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Cleaning - text and keyword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06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8443410" y="4673940"/>
            <a:ext cx="2078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正文内容，本段适应大段文字章节</a:t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777875" y="1296900"/>
            <a:ext cx="9936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7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Detect and remove mislabeled tweets (36 in trainset, 4 in testset)</a:t>
            </a:r>
            <a:endParaRPr sz="1700"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7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Extract links from text</a:t>
            </a:r>
            <a:endParaRPr sz="1700"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icrosoft Yahei"/>
              <a:buChar char="•"/>
            </a:pPr>
            <a:r>
              <a:rPr lang="zh-CN" sz="17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Convert special url character (%20 as white space) to readable string in keyword variable and replace newline character \n in text</a:t>
            </a:r>
            <a:endParaRPr sz="1700"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icrosoft Yahei"/>
              <a:buChar char="•"/>
            </a:pPr>
            <a:r>
              <a:rPr lang="zh-CN" sz="17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Extract Tags and '@'s in text variable</a:t>
            </a:r>
            <a:endParaRPr sz="1700"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80900"/>
            <a:ext cx="11789474" cy="20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/>
          <p:nvPr/>
        </p:nvSpPr>
        <p:spPr>
          <a:xfrm>
            <a:off x="431800" y="205105"/>
            <a:ext cx="648900" cy="638100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0" name="Google Shape;270;p33"/>
          <p:cNvSpPr/>
          <p:nvPr/>
        </p:nvSpPr>
        <p:spPr>
          <a:xfrm>
            <a:off x="777875" y="205105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1" name="Google Shape;271;p33"/>
          <p:cNvSpPr/>
          <p:nvPr/>
        </p:nvSpPr>
        <p:spPr>
          <a:xfrm>
            <a:off x="1080775" y="324475"/>
            <a:ext cx="4649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Word Cloud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2" name="Google Shape;272;p33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07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8443410" y="4673940"/>
            <a:ext cx="2078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正文内容，本段适应大段文字章节</a:t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38" y="1967605"/>
            <a:ext cx="5699820" cy="352593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 txBox="1"/>
          <p:nvPr/>
        </p:nvSpPr>
        <p:spPr>
          <a:xfrm>
            <a:off x="8173587" y="1233550"/>
            <a:ext cx="173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/>
              <a:t>Disaster text</a:t>
            </a:r>
            <a:endParaRPr sz="2100"/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882" y="1986975"/>
            <a:ext cx="5631818" cy="348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3"/>
          <p:cNvSpPr txBox="1"/>
          <p:nvPr/>
        </p:nvSpPr>
        <p:spPr>
          <a:xfrm>
            <a:off x="2635100" y="1233550"/>
            <a:ext cx="103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/>
              <a:t>All text</a:t>
            </a:r>
            <a:endParaRPr sz="210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/>
          <p:nvPr/>
        </p:nvSpPr>
        <p:spPr>
          <a:xfrm>
            <a:off x="431800" y="205105"/>
            <a:ext cx="648900" cy="638100"/>
          </a:xfrm>
          <a:prstGeom prst="ellipse">
            <a:avLst/>
          </a:prstGeom>
          <a:gradFill>
            <a:gsLst>
              <a:gs pos="0">
                <a:srgbClr val="262626"/>
              </a:gs>
              <a:gs pos="100000">
                <a:srgbClr val="BFBFBF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3" name="Google Shape;283;p34"/>
          <p:cNvSpPr/>
          <p:nvPr/>
        </p:nvSpPr>
        <p:spPr>
          <a:xfrm>
            <a:off x="777875" y="205105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4" name="Google Shape;284;p34"/>
          <p:cNvSpPr/>
          <p:nvPr/>
        </p:nvSpPr>
        <p:spPr>
          <a:xfrm>
            <a:off x="1080775" y="324475"/>
            <a:ext cx="59955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Parse location variable – Situations in American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5" name="Google Shape;285;p34"/>
          <p:cNvSpPr/>
          <p:nvPr/>
        </p:nvSpPr>
        <p:spPr>
          <a:xfrm>
            <a:off x="6002655" y="6117590"/>
            <a:ext cx="558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08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975" y="1795480"/>
            <a:ext cx="59626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/>
        </p:nvSpPr>
        <p:spPr>
          <a:xfrm>
            <a:off x="595975" y="1208875"/>
            <a:ext cx="50502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Since the location variable is irregular, we cleaned it up for visualization:</a:t>
            </a:r>
            <a:endParaRPr sz="1700"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icrosoft Yahei"/>
              <a:buChar char="•"/>
            </a:pPr>
            <a:r>
              <a:rPr lang="zh-CN" sz="17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Cleaned up the *location* variable, filtered out the NA values, and split the location into *location 1* (small address) and *location 2* (large address)</a:t>
            </a:r>
            <a:endParaRPr sz="1700"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icrosoft Yahei"/>
              <a:buChar char="•"/>
            </a:pPr>
            <a:r>
              <a:rPr lang="zh-CN" sz="17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Extract state level data from *location 1* and *location 2* using state.abb and state.name</a:t>
            </a:r>
            <a:endParaRPr sz="1700"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icrosoft Yahei"/>
              <a:buChar char="•"/>
            </a:pPr>
            <a:r>
              <a:rPr lang="zh-CN" sz="17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Calculate the number of occurrences in each state and draw Choropleth maps using </a:t>
            </a:r>
            <a:r>
              <a:rPr lang="zh-CN" sz="1700" b="1">
                <a:solidFill>
                  <a:schemeClr val="dk1"/>
                </a:solidFill>
                <a:highlight>
                  <a:srgbClr val="D9D9D9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choroplethr</a:t>
            </a:r>
            <a:endParaRPr sz="1700" b="1">
              <a:solidFill>
                <a:schemeClr val="dk1"/>
              </a:solidFill>
              <a:highlight>
                <a:srgbClr val="D9D9D9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35"/>
          <p:cNvGrpSpPr/>
          <p:nvPr/>
        </p:nvGrpSpPr>
        <p:grpSpPr>
          <a:xfrm>
            <a:off x="-38735" y="-58420"/>
            <a:ext cx="12212003" cy="6915328"/>
            <a:chOff x="-31" y="-92"/>
            <a:chExt cx="19232" cy="10890"/>
          </a:xfrm>
        </p:grpSpPr>
        <p:pic>
          <p:nvPicPr>
            <p:cNvPr id="293" name="Google Shape;293;p35" descr="5cb422cda1df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4202" y="-4201"/>
              <a:ext cx="10798" cy="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35"/>
            <p:cNvSpPr/>
            <p:nvPr/>
          </p:nvSpPr>
          <p:spPr>
            <a:xfrm>
              <a:off x="-31" y="-92"/>
              <a:ext cx="19200" cy="10800"/>
            </a:xfrm>
            <a:prstGeom prst="rect">
              <a:avLst/>
            </a:prstGeom>
            <a:solidFill>
              <a:srgbClr val="0C0C0C">
                <a:alpha val="4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295" name="Google Shape;295;p35"/>
          <p:cNvSpPr/>
          <p:nvPr/>
        </p:nvSpPr>
        <p:spPr>
          <a:xfrm>
            <a:off x="1724025" y="-598170"/>
            <a:ext cx="8338800" cy="8199000"/>
          </a:xfrm>
          <a:prstGeom prst="ellipse">
            <a:avLst/>
          </a:prstGeom>
          <a:solidFill>
            <a:srgbClr val="3F3F3F">
              <a:alpha val="729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6" name="Google Shape;296;p35"/>
          <p:cNvSpPr/>
          <p:nvPr/>
        </p:nvSpPr>
        <p:spPr>
          <a:xfrm>
            <a:off x="1183640" y="-1059180"/>
            <a:ext cx="9420300" cy="9336900"/>
          </a:xfrm>
          <a:prstGeom prst="ellipse">
            <a:avLst/>
          </a:prstGeom>
          <a:noFill/>
          <a:ln w="19050" cap="flat" cmpd="sng">
            <a:solidFill>
              <a:schemeClr val="lt1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7" name="Google Shape;297;p35"/>
          <p:cNvSpPr/>
          <p:nvPr/>
        </p:nvSpPr>
        <p:spPr>
          <a:xfrm>
            <a:off x="3142715" y="3044855"/>
            <a:ext cx="58491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zh-CN" sz="44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Topic Modeling with LDA</a:t>
            </a:r>
            <a:endParaRPr sz="44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8" name="Google Shape;298;p35"/>
          <p:cNvSpPr/>
          <p:nvPr/>
        </p:nvSpPr>
        <p:spPr>
          <a:xfrm>
            <a:off x="5523865" y="1595755"/>
            <a:ext cx="1105500" cy="11055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sz="3600">
              <a:solidFill>
                <a:schemeClr val="l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9" name="Google Shape;299;p35"/>
          <p:cNvSpPr/>
          <p:nvPr/>
        </p:nvSpPr>
        <p:spPr>
          <a:xfrm>
            <a:off x="8193405" y="1104900"/>
            <a:ext cx="648900" cy="6381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0" name="Google Shape;300;p35"/>
          <p:cNvSpPr/>
          <p:nvPr/>
        </p:nvSpPr>
        <p:spPr>
          <a:xfrm>
            <a:off x="1461135" y="4881880"/>
            <a:ext cx="3278400" cy="3226500"/>
          </a:xfrm>
          <a:prstGeom prst="ellipse">
            <a:avLst/>
          </a:prstGeom>
          <a:gradFill>
            <a:gsLst>
              <a:gs pos="0">
                <a:srgbClr val="DBA97F"/>
              </a:gs>
              <a:gs pos="100000">
                <a:srgbClr val="DFCAAB">
                  <a:alpha val="4588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第一PPT，www.1ppt.com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1648</Words>
  <Application>Microsoft Office PowerPoint</Application>
  <PresentationFormat>宽屏</PresentationFormat>
  <Paragraphs>295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Noto Sans Symbols</vt:lpstr>
      <vt:lpstr>微软雅黑</vt:lpstr>
      <vt:lpstr>微软雅黑</vt:lpstr>
      <vt:lpstr>Arial</vt:lpstr>
      <vt:lpstr>第一PPT，www.1ppt.com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郑 飞宇Fary</cp:lastModifiedBy>
  <cp:revision>1</cp:revision>
  <dcterms:modified xsi:type="dcterms:W3CDTF">2022-05-06T21:58:18Z</dcterms:modified>
</cp:coreProperties>
</file>